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420" r:id="rId2"/>
    <p:sldId id="352" r:id="rId3"/>
    <p:sldId id="351" r:id="rId4"/>
    <p:sldId id="271" r:id="rId5"/>
    <p:sldId id="388" r:id="rId6"/>
    <p:sldId id="389" r:id="rId7"/>
    <p:sldId id="290" r:id="rId8"/>
    <p:sldId id="284" r:id="rId9"/>
    <p:sldId id="285" r:id="rId10"/>
    <p:sldId id="325" r:id="rId11"/>
    <p:sldId id="287" r:id="rId12"/>
    <p:sldId id="292" r:id="rId13"/>
    <p:sldId id="293" r:id="rId14"/>
    <p:sldId id="294" r:id="rId15"/>
    <p:sldId id="295" r:id="rId16"/>
    <p:sldId id="283" r:id="rId17"/>
    <p:sldId id="296" r:id="rId18"/>
    <p:sldId id="297" r:id="rId19"/>
    <p:sldId id="316" r:id="rId20"/>
    <p:sldId id="346" r:id="rId21"/>
    <p:sldId id="419" r:id="rId22"/>
    <p:sldId id="344" r:id="rId23"/>
    <p:sldId id="421" r:id="rId24"/>
    <p:sldId id="258" r:id="rId25"/>
    <p:sldId id="257" r:id="rId26"/>
    <p:sldId id="266" r:id="rId27"/>
    <p:sldId id="256" r:id="rId28"/>
    <p:sldId id="265" r:id="rId29"/>
    <p:sldId id="267" r:id="rId30"/>
    <p:sldId id="262" r:id="rId31"/>
    <p:sldId id="259" r:id="rId32"/>
    <p:sldId id="260" r:id="rId33"/>
    <p:sldId id="261" r:id="rId3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61" d="100"/>
          <a:sy n="161" d="100"/>
        </p:scale>
        <p:origin x="6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1F4E79"/>
              </a:solidFill>
              <a:ln w="9525">
                <a:noFill/>
                <a:round/>
              </a:ln>
              <a:effectLst/>
            </c:spPr>
          </c:marker>
          <c:dPt>
            <c:idx val="5"/>
            <c:marker>
              <c:symbol val="circle"/>
              <c:size val="8"/>
              <c:spPr>
                <a:solidFill>
                  <a:srgbClr val="C00000"/>
                </a:solidFill>
                <a:ln w="9525">
                  <a:noFill/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23B-F74C-B2F2-0D1CE4E34661}"/>
              </c:ext>
            </c:extLst>
          </c:dPt>
          <c:dPt>
            <c:idx val="16"/>
            <c:marker>
              <c:symbol val="circle"/>
              <c:size val="8"/>
              <c:spPr>
                <a:solidFill>
                  <a:srgbClr val="C00000"/>
                </a:solidFill>
                <a:ln w="9525">
                  <a:noFill/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23B-F74C-B2F2-0D1CE4E34661}"/>
              </c:ext>
            </c:extLst>
          </c:dPt>
          <c:dLbls>
            <c:dLbl>
              <c:idx val="0"/>
              <c:layout>
                <c:manualLayout>
                  <c:x val="-5.0865136712676499E-3"/>
                  <c:y val="1.2033682454141799E-2"/>
                </c:manualLayout>
              </c:layout>
              <c:tx>
                <c:rich>
                  <a:bodyPr/>
                  <a:lstStyle/>
                  <a:p>
                    <a:fld id="{8A3CBB62-033B-7047-8DE2-1F400E318882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623B-F74C-B2F2-0D1CE4E34661}"/>
                </c:ext>
              </c:extLst>
            </c:dLbl>
            <c:dLbl>
              <c:idx val="1"/>
              <c:layout>
                <c:manualLayout>
                  <c:x val="0"/>
                  <c:y val="-1.61375683225887E-2"/>
                </c:manualLayout>
              </c:layout>
              <c:tx>
                <c:rich>
                  <a:bodyPr/>
                  <a:lstStyle/>
                  <a:p>
                    <a:fld id="{44554F46-516F-B140-8218-B1B90AD3DD51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623B-F74C-B2F2-0D1CE4E3466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6FD4994-36AD-014E-8B16-0C3C6159561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623B-F74C-B2F2-0D1CE4E34661}"/>
                </c:ext>
              </c:extLst>
            </c:dLbl>
            <c:dLbl>
              <c:idx val="3"/>
              <c:layout>
                <c:manualLayout>
                  <c:x val="4.4215416581175797E-3"/>
                  <c:y val="-8.3654849035578904E-17"/>
                </c:manualLayout>
              </c:layout>
              <c:tx>
                <c:rich>
                  <a:bodyPr/>
                  <a:lstStyle/>
                  <a:p>
                    <a:fld id="{B7F4B179-E22F-034B-AE7F-10DA4DE78D37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623B-F74C-B2F2-0D1CE4E3466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5FE38E7C-00F4-2745-8650-CED5616373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623B-F74C-B2F2-0D1CE4E34661}"/>
                </c:ext>
              </c:extLst>
            </c:dLbl>
            <c:dLbl>
              <c:idx val="5"/>
              <c:layout>
                <c:manualLayout>
                  <c:x val="3.0640935537868401E-3"/>
                  <c:y val="-1.6554509788000099E-3"/>
                </c:manualLayout>
              </c:layout>
              <c:tx>
                <c:rich>
                  <a:bodyPr/>
                  <a:lstStyle/>
                  <a:p>
                    <a:fld id="{0F4F0CAC-7072-094B-9A3C-B11E8A6D8785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623B-F74C-B2F2-0D1CE4E3466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32325485-B8C6-2347-AEF6-A87D3A2DDB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623B-F74C-B2F2-0D1CE4E34661}"/>
                </c:ext>
              </c:extLst>
            </c:dLbl>
            <c:dLbl>
              <c:idx val="7"/>
              <c:layout>
                <c:manualLayout>
                  <c:x val="-5.6887021138914903E-3"/>
                  <c:y val="1.91971233417869E-3"/>
                </c:manualLayout>
              </c:layout>
              <c:tx>
                <c:rich>
                  <a:bodyPr/>
                  <a:lstStyle/>
                  <a:p>
                    <a:fld id="{80B1CE7A-FC70-214E-936E-53BEFF1A3073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623B-F74C-B2F2-0D1CE4E3466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0D9814FF-C868-5B40-9E71-83C23984F45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623B-F74C-B2F2-0D1CE4E3466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CE81F37E-22EB-1A44-93F0-4809672E1BF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623B-F74C-B2F2-0D1CE4E34661}"/>
                </c:ext>
              </c:extLst>
            </c:dLbl>
            <c:dLbl>
              <c:idx val="10"/>
              <c:layout>
                <c:manualLayout>
                  <c:x val="-5.4532347116783501E-2"/>
                  <c:y val="-4.5630444776472E-3"/>
                </c:manualLayout>
              </c:layout>
              <c:tx>
                <c:rich>
                  <a:bodyPr/>
                  <a:lstStyle/>
                  <a:p>
                    <a:fld id="{1010A3B8-3030-D243-8E2A-91C2FFC9B6B6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623B-F74C-B2F2-0D1CE4E34661}"/>
                </c:ext>
              </c:extLst>
            </c:dLbl>
            <c:dLbl>
              <c:idx val="11"/>
              <c:layout>
                <c:manualLayout>
                  <c:x val="-3.2424638826195597E-2"/>
                  <c:y val="2.73782668658837E-2"/>
                </c:manualLayout>
              </c:layout>
              <c:tx>
                <c:rich>
                  <a:bodyPr/>
                  <a:lstStyle/>
                  <a:p>
                    <a:fld id="{D2A85A7C-5547-40B6-BAF1-82EAC02381EA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623B-F74C-B2F2-0D1CE4E3466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93CE6870-E120-864F-B239-E0E23DCAAB9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623B-F74C-B2F2-0D1CE4E34661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6AB91709-051D-1C45-B6F3-BD20BF3F09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623B-F74C-B2F2-0D1CE4E34661}"/>
                </c:ext>
              </c:extLst>
            </c:dLbl>
            <c:dLbl>
              <c:idx val="14"/>
              <c:layout>
                <c:manualLayout>
                  <c:x val="-1.9160013851842801E-2"/>
                  <c:y val="2.5096744627059998E-2"/>
                </c:manualLayout>
              </c:layout>
              <c:tx>
                <c:rich>
                  <a:bodyPr/>
                  <a:lstStyle/>
                  <a:p>
                    <a:fld id="{1CB649A9-E2C3-A842-90DC-7ED9676AC3C9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623B-F74C-B2F2-0D1CE4E34661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F8510240-22E9-7947-ADEF-27EA776395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623B-F74C-B2F2-0D1CE4E34661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09667EF0-CBC0-3342-B48E-A408C408F0C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623B-F74C-B2F2-0D1CE4E34661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4801B4F8-7466-2C48-8ABF-E491707C972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623B-F74C-B2F2-0D1CE4E34661}"/>
                </c:ext>
              </c:extLst>
            </c:dLbl>
            <c:dLbl>
              <c:idx val="18"/>
              <c:layout>
                <c:manualLayout>
                  <c:x val="-8.6956985942979098E-2"/>
                  <c:y val="9.1260889552945597E-3"/>
                </c:manualLayout>
              </c:layout>
              <c:tx>
                <c:rich>
                  <a:bodyPr/>
                  <a:lstStyle/>
                  <a:p>
                    <a:fld id="{F9233211-A951-584E-9C65-EBBE38A9B14E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2-623B-F74C-B2F2-0D1CE4E34661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15DC0FAD-96C0-8A43-B34A-E9DCD77622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623B-F74C-B2F2-0D1CE4E34661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425B8FD6-9F6D-CB4E-A50E-1DD3C42739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623B-F74C-B2F2-0D1CE4E34661}"/>
                </c:ext>
              </c:extLst>
            </c:dLbl>
            <c:dLbl>
              <c:idx val="21"/>
              <c:layout>
                <c:manualLayout>
                  <c:x val="-2.9581738406276901E-2"/>
                  <c:y val="-4.5004373516449099E-2"/>
                </c:manualLayout>
              </c:layout>
              <c:tx>
                <c:rich>
                  <a:bodyPr/>
                  <a:lstStyle/>
                  <a:p>
                    <a:fld id="{95649801-A250-C041-8161-EE8C255CBE13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5-623B-F74C-B2F2-0D1CE4E346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Sheet1!$A$2:$A$23</c:f>
              <c:numCache>
                <c:formatCode>General</c:formatCode>
                <c:ptCount val="22"/>
                <c:pt idx="0">
                  <c:v>1.1754546375116099</c:v>
                </c:pt>
                <c:pt idx="1">
                  <c:v>0.176045553492089</c:v>
                </c:pt>
                <c:pt idx="2">
                  <c:v>1.13384096262428</c:v>
                </c:pt>
                <c:pt idx="3">
                  <c:v>0.90398514022500898</c:v>
                </c:pt>
                <c:pt idx="4">
                  <c:v>0.88382681826316201</c:v>
                </c:pt>
                <c:pt idx="5">
                  <c:v>0.932372268638747</c:v>
                </c:pt>
                <c:pt idx="6">
                  <c:v>0.53320586029707795</c:v>
                </c:pt>
                <c:pt idx="7">
                  <c:v>1.25287389746273</c:v>
                </c:pt>
                <c:pt idx="8">
                  <c:v>0.42760025221507703</c:v>
                </c:pt>
                <c:pt idx="9">
                  <c:v>0.770453624629163</c:v>
                </c:pt>
                <c:pt idx="10">
                  <c:v>0.86914792907335503</c:v>
                </c:pt>
                <c:pt idx="11">
                  <c:v>0.45849979340289498</c:v>
                </c:pt>
                <c:pt idx="12">
                  <c:v>1.4661965463</c:v>
                </c:pt>
                <c:pt idx="13">
                  <c:v>0.81575655298778904</c:v>
                </c:pt>
                <c:pt idx="14">
                  <c:v>1.00389681927074</c:v>
                </c:pt>
                <c:pt idx="15">
                  <c:v>1.29336779262003</c:v>
                </c:pt>
                <c:pt idx="16">
                  <c:v>0</c:v>
                </c:pt>
                <c:pt idx="17">
                  <c:v>1.5353023883860299</c:v>
                </c:pt>
                <c:pt idx="18">
                  <c:v>1.20514568967602</c:v>
                </c:pt>
                <c:pt idx="19">
                  <c:v>0.507585693353378</c:v>
                </c:pt>
                <c:pt idx="20">
                  <c:v>0.64440595601799999</c:v>
                </c:pt>
                <c:pt idx="21">
                  <c:v>1.26388555216154</c:v>
                </c:pt>
              </c:numCache>
            </c:numRef>
          </c:xVal>
          <c:yVal>
            <c:numRef>
              <c:f>Sheet1!$B$2:$B$23</c:f>
              <c:numCache>
                <c:formatCode>General</c:formatCode>
                <c:ptCount val="22"/>
                <c:pt idx="0">
                  <c:v>1.4809610924123</c:v>
                </c:pt>
                <c:pt idx="1">
                  <c:v>1.51733468092406</c:v>
                </c:pt>
                <c:pt idx="2">
                  <c:v>1.76657379410598</c:v>
                </c:pt>
                <c:pt idx="3">
                  <c:v>2.06111239227676</c:v>
                </c:pt>
                <c:pt idx="4">
                  <c:v>2.6662289381922499</c:v>
                </c:pt>
                <c:pt idx="5">
                  <c:v>4.6306291581084196</c:v>
                </c:pt>
                <c:pt idx="6">
                  <c:v>6.1680421400639E-2</c:v>
                </c:pt>
                <c:pt idx="7">
                  <c:v>1.11086930190027</c:v>
                </c:pt>
                <c:pt idx="8">
                  <c:v>2.04988955636661</c:v>
                </c:pt>
                <c:pt idx="9">
                  <c:v>17.028350918715599</c:v>
                </c:pt>
                <c:pt idx="10">
                  <c:v>1.9195041620942099</c:v>
                </c:pt>
                <c:pt idx="11">
                  <c:v>1.28804537053964</c:v>
                </c:pt>
                <c:pt idx="12">
                  <c:v>1.35814206165965</c:v>
                </c:pt>
                <c:pt idx="13">
                  <c:v>1.1189026599985501</c:v>
                </c:pt>
                <c:pt idx="14">
                  <c:v>1.6664531898769299</c:v>
                </c:pt>
                <c:pt idx="15">
                  <c:v>1.82535595489861</c:v>
                </c:pt>
                <c:pt idx="16">
                  <c:v>4.1347077500836402</c:v>
                </c:pt>
                <c:pt idx="17">
                  <c:v>0.991073949019869</c:v>
                </c:pt>
                <c:pt idx="18">
                  <c:v>1.0588350652252601</c:v>
                </c:pt>
                <c:pt idx="19">
                  <c:v>3.0830523343311498</c:v>
                </c:pt>
                <c:pt idx="20">
                  <c:v>0.801711420760298</c:v>
                </c:pt>
                <c:pt idx="21">
                  <c:v>1.9488067832151901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Sheet1!$D$2:$D$23</c15:f>
                <c15:dlblRangeCache>
                  <c:ptCount val="22"/>
                  <c:pt idx="0">
                    <c:v>太平洋汽车网</c:v>
                  </c:pt>
                  <c:pt idx="1">
                    <c:v>新车评</c:v>
                  </c:pt>
                  <c:pt idx="2">
                    <c:v>易车</c:v>
                  </c:pt>
                  <c:pt idx="3">
                    <c:v>爱卡汽车</c:v>
                  </c:pt>
                  <c:pt idx="4">
                    <c:v>超级试驾</c:v>
                  </c:pt>
                  <c:pt idx="5">
                    <c:v>孟子说车</c:v>
                  </c:pt>
                  <c:pt idx="6">
                    <c:v>阿童木科技</c:v>
                  </c:pt>
                  <c:pt idx="7">
                    <c:v>网通社</c:v>
                  </c:pt>
                  <c:pt idx="8">
                    <c:v>一车汇</c:v>
                  </c:pt>
                  <c:pt idx="9">
                    <c:v>天天汽车</c:v>
                  </c:pt>
                  <c:pt idx="10">
                    <c:v>汽场</c:v>
                  </c:pt>
                  <c:pt idx="11">
                    <c:v>懂车帝App</c:v>
                  </c:pt>
                  <c:pt idx="12">
                    <c:v>快车报</c:v>
                  </c:pt>
                  <c:pt idx="13">
                    <c:v>一猫说车</c:v>
                  </c:pt>
                  <c:pt idx="14">
                    <c:v>闪电新闻</c:v>
                  </c:pt>
                  <c:pt idx="15">
                    <c:v>小姐姐说汽车</c:v>
                  </c:pt>
                  <c:pt idx="16">
                    <c:v>行车视线</c:v>
                  </c:pt>
                  <c:pt idx="17">
                    <c:v>跟我视驾</c:v>
                  </c:pt>
                  <c:pt idx="18">
                    <c:v>谈车工坊</c:v>
                  </c:pt>
                  <c:pt idx="19">
                    <c:v>汽车天涯</c:v>
                  </c:pt>
                  <c:pt idx="20">
                    <c:v>好车魅力</c:v>
                  </c:pt>
                  <c:pt idx="21">
                    <c:v>30秒懂车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623B-F74C-B2F2-0D1CE4E346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15319039"/>
        <c:axId val="1715316543"/>
      </c:scatterChart>
      <c:valAx>
        <c:axId val="1715319039"/>
        <c:scaling>
          <c:orientation val="minMax"/>
          <c:max val="2"/>
          <c:min val="0.1"/>
        </c:scaling>
        <c:delete val="0"/>
        <c:axPos val="b"/>
        <c:numFmt formatCode="General" sourceLinked="1"/>
        <c:majorTickMark val="none"/>
        <c:minorTickMark val="none"/>
        <c:tickLblPos val="none"/>
        <c:spPr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15316543"/>
        <c:crossesAt val="1.8352319070000001"/>
        <c:crossBetween val="midCat"/>
      </c:valAx>
      <c:valAx>
        <c:axId val="1715316543"/>
        <c:scaling>
          <c:orientation val="minMax"/>
          <c:max val="5"/>
        </c:scaling>
        <c:delete val="0"/>
        <c:axPos val="l"/>
        <c:numFmt formatCode="General" sourceLinked="1"/>
        <c:majorTickMark val="none"/>
        <c:minorTickMark val="none"/>
        <c:tickLblPos val="none"/>
        <c:spPr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15319039"/>
        <c:crossesAt val="0.88011410000000001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bg1"/>
      </a:solidFill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7311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全司媒体资源整合，防止个人交接时资源流失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分子公司媒体共享，便于查询最低价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摆脱供应商中间牟利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媒体查找，根据平台、粉丝画像等多维度数据快速找到所需资源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智能分析媒体、媒体人价值，协助企业在选择媒体时有据可依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媒体人与品牌调性智能分析，协助企业在选择媒体时判断是否与品牌或产品贴合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D5C3A-313B-4CA6-932C-4AFE2D1E5FB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D35A-4BDB-49DA-B17D-9AB4BE5139E1}" type="datetimeFigureOut">
              <a:rPr lang="zh-CN" altLang="en-US" smtClean="0"/>
              <a:t>2026/2/24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8B54B-1CE9-43F9-84CF-D8C50A685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737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D35A-4BDB-49DA-B17D-9AB4BE5139E1}" type="datetimeFigureOut">
              <a:rPr lang="zh-CN" altLang="en-US" smtClean="0"/>
              <a:t>2026/2/24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8B54B-1CE9-43F9-84CF-D8C50A685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080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jpe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10" Type="http://schemas.openxmlformats.org/officeDocument/2006/relationships/image" Target="../media/image43.jpe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D981658-46FD-C41B-1F97-47BC1F8CB1BD}"/>
              </a:ext>
            </a:extLst>
          </p:cNvPr>
          <p:cNvSpPr txBox="1"/>
          <p:nvPr/>
        </p:nvSpPr>
        <p:spPr>
          <a:xfrm>
            <a:off x="2663687" y="1900023"/>
            <a:ext cx="40318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200" b="1" spc="3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系统简介</a:t>
            </a:r>
          </a:p>
        </p:txBody>
      </p:sp>
    </p:spTree>
    <p:extLst>
      <p:ext uri="{BB962C8B-B14F-4D97-AF65-F5344CB8AC3E}">
        <p14:creationId xmlns:p14="http://schemas.microsoft.com/office/powerpoint/2010/main" val="16092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6536" y="2341313"/>
            <a:ext cx="2073593" cy="0"/>
          </a:xfrm>
          <a:custGeom>
            <a:avLst/>
            <a:gdLst/>
            <a:ahLst/>
            <a:cxnLst/>
            <a:rect l="l" t="t" r="r" b="b"/>
            <a:pathLst>
              <a:path w="2764790">
                <a:moveTo>
                  <a:pt x="0" y="0"/>
                </a:moveTo>
                <a:lnTo>
                  <a:pt x="2764536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96536" y="3622616"/>
            <a:ext cx="2073593" cy="0"/>
          </a:xfrm>
          <a:custGeom>
            <a:avLst/>
            <a:gdLst/>
            <a:ahLst/>
            <a:cxnLst/>
            <a:rect l="l" t="t" r="r" b="b"/>
            <a:pathLst>
              <a:path w="2764790">
                <a:moveTo>
                  <a:pt x="0" y="0"/>
                </a:moveTo>
                <a:lnTo>
                  <a:pt x="2764536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12539" y="4721040"/>
            <a:ext cx="2073593" cy="0"/>
          </a:xfrm>
          <a:custGeom>
            <a:avLst/>
            <a:gdLst/>
            <a:ahLst/>
            <a:cxnLst/>
            <a:rect l="l" t="t" r="r" b="b"/>
            <a:pathLst>
              <a:path w="2764790">
                <a:moveTo>
                  <a:pt x="0" y="0"/>
                </a:moveTo>
                <a:lnTo>
                  <a:pt x="2764536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692" y="827048"/>
            <a:ext cx="7886700" cy="532197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307340" indent="-287020">
              <a:lnSpc>
                <a:spcPct val="100000"/>
              </a:lnSpc>
              <a:spcBef>
                <a:spcPts val="760"/>
              </a:spcBef>
              <a:buFont typeface="Wingdings" panose="05000000000000000000" charset="0"/>
              <a:buChar char="Ø"/>
              <a:tabLst>
                <a:tab pos="307340" algn="l"/>
                <a:tab pos="307975" algn="l"/>
              </a:tabLst>
            </a:pP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家家试驾</a:t>
            </a:r>
            <a:r>
              <a:rPr sz="1200" spc="2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显示粉丝量</a:t>
            </a:r>
            <a:r>
              <a:rPr sz="12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6.4W，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实际有效粉丝量6.28W，</a:t>
            </a:r>
            <a:r>
              <a:rPr sz="1200" spc="-5" dirty="0">
                <a:solidFill>
                  <a:srgbClr val="0476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粉</a:t>
            </a:r>
            <a:r>
              <a:rPr sz="1200" spc="5" dirty="0">
                <a:solidFill>
                  <a:srgbClr val="0476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丝</a:t>
            </a:r>
            <a:r>
              <a:rPr sz="1200" spc="-5" dirty="0">
                <a:solidFill>
                  <a:srgbClr val="0476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有效率98.2%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sz="1200" spc="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粉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丝关</a:t>
            </a:r>
            <a:r>
              <a:rPr sz="1200" spc="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离散</a:t>
            </a:r>
            <a:r>
              <a:rPr sz="1200" spc="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数0.</a:t>
            </a:r>
            <a:r>
              <a:rPr lang="en-US"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84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sz="1200" spc="-5" dirty="0">
                <a:solidFill>
                  <a:srgbClr val="0476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</a:t>
            </a:r>
            <a:r>
              <a:rPr sz="1200" spc="10" dirty="0">
                <a:solidFill>
                  <a:srgbClr val="0476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批</a:t>
            </a:r>
            <a:r>
              <a:rPr sz="1200" spc="-5" dirty="0">
                <a:solidFill>
                  <a:srgbClr val="0476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量刷</a:t>
            </a:r>
            <a:r>
              <a:rPr sz="1200" dirty="0">
                <a:solidFill>
                  <a:srgbClr val="0476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粉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99085" indent="-287020">
              <a:lnSpc>
                <a:spcPct val="100000"/>
              </a:lnSpc>
              <a:spcBef>
                <a:spcPts val="665"/>
              </a:spcBef>
              <a:buFont typeface="Wingdings" panose="05000000000000000000" charset="0"/>
              <a:buChar char="Ø"/>
              <a:tabLst>
                <a:tab pos="299085" algn="l"/>
                <a:tab pos="299720" algn="l"/>
              </a:tabLst>
            </a:pP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家家试驾</a:t>
            </a:r>
            <a:r>
              <a:rPr sz="1200" spc="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历史数据观测计算下，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平均点赞率</a:t>
            </a:r>
            <a:r>
              <a:rPr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1.3%，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</a:t>
            </a:r>
            <a:r>
              <a:rPr sz="1200" spc="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均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转发</a:t>
            </a:r>
            <a:r>
              <a:rPr sz="1200" spc="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率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0.03%，平均</a:t>
            </a:r>
            <a:r>
              <a:rPr sz="1200" spc="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评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论</a:t>
            </a:r>
            <a:r>
              <a:rPr sz="12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率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0.02%；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72083" y="2025845"/>
            <a:ext cx="3136583" cy="479108"/>
            <a:chOff x="896111" y="2700527"/>
            <a:chExt cx="4182110" cy="638810"/>
          </a:xfrm>
        </p:grpSpPr>
        <p:sp>
          <p:nvSpPr>
            <p:cNvPr id="10" name="object 10"/>
            <p:cNvSpPr/>
            <p:nvPr/>
          </p:nvSpPr>
          <p:spPr>
            <a:xfrm>
              <a:off x="902207" y="2811779"/>
              <a:ext cx="4170045" cy="335280"/>
            </a:xfrm>
            <a:custGeom>
              <a:avLst/>
              <a:gdLst/>
              <a:ahLst/>
              <a:cxnLst/>
              <a:rect l="l" t="t" r="r" b="b"/>
              <a:pathLst>
                <a:path w="4170045" h="335280">
                  <a:moveTo>
                    <a:pt x="0" y="335280"/>
                  </a:moveTo>
                  <a:lnTo>
                    <a:pt x="4169664" y="335280"/>
                  </a:lnTo>
                </a:path>
                <a:path w="4170045" h="335280">
                  <a:moveTo>
                    <a:pt x="0" y="167640"/>
                  </a:moveTo>
                  <a:lnTo>
                    <a:pt x="4169664" y="167640"/>
                  </a:lnTo>
                </a:path>
                <a:path w="4170045" h="335280">
                  <a:moveTo>
                    <a:pt x="0" y="0"/>
                  </a:moveTo>
                  <a:lnTo>
                    <a:pt x="4169664" y="0"/>
                  </a:lnTo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902207" y="2700527"/>
              <a:ext cx="4170045" cy="615950"/>
            </a:xfrm>
            <a:custGeom>
              <a:avLst/>
              <a:gdLst/>
              <a:ahLst/>
              <a:cxnLst/>
              <a:rect l="l" t="t" r="r" b="b"/>
              <a:pathLst>
                <a:path w="4170045" h="615950">
                  <a:moveTo>
                    <a:pt x="694944" y="0"/>
                  </a:moveTo>
                  <a:lnTo>
                    <a:pt x="347472" y="525780"/>
                  </a:lnTo>
                  <a:lnTo>
                    <a:pt x="0" y="591312"/>
                  </a:lnTo>
                  <a:lnTo>
                    <a:pt x="0" y="615696"/>
                  </a:lnTo>
                  <a:lnTo>
                    <a:pt x="4169664" y="615696"/>
                  </a:lnTo>
                  <a:lnTo>
                    <a:pt x="4169664" y="568451"/>
                  </a:lnTo>
                  <a:lnTo>
                    <a:pt x="3822191" y="608076"/>
                  </a:lnTo>
                  <a:lnTo>
                    <a:pt x="3127247" y="601980"/>
                  </a:lnTo>
                  <a:lnTo>
                    <a:pt x="2779776" y="589788"/>
                  </a:lnTo>
                  <a:lnTo>
                    <a:pt x="2432304" y="594360"/>
                  </a:lnTo>
                  <a:lnTo>
                    <a:pt x="2084831" y="574548"/>
                  </a:lnTo>
                  <a:lnTo>
                    <a:pt x="1737360" y="545592"/>
                  </a:lnTo>
                  <a:lnTo>
                    <a:pt x="1389887" y="480060"/>
                  </a:lnTo>
                  <a:lnTo>
                    <a:pt x="1042416" y="370332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902207" y="3316223"/>
              <a:ext cx="4170045" cy="0"/>
            </a:xfrm>
            <a:custGeom>
              <a:avLst/>
              <a:gdLst/>
              <a:ahLst/>
              <a:cxnLst/>
              <a:rect l="l" t="t" r="r" b="b"/>
              <a:pathLst>
                <a:path w="4170045">
                  <a:moveTo>
                    <a:pt x="0" y="0"/>
                  </a:moveTo>
                  <a:lnTo>
                    <a:pt x="4169664" y="0"/>
                  </a:lnTo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96111" y="3327654"/>
              <a:ext cx="4182110" cy="0"/>
            </a:xfrm>
            <a:custGeom>
              <a:avLst/>
              <a:gdLst/>
              <a:ahLst/>
              <a:cxnLst/>
              <a:rect l="l" t="t" r="r" b="b"/>
              <a:pathLst>
                <a:path w="4182110">
                  <a:moveTo>
                    <a:pt x="0" y="0"/>
                  </a:moveTo>
                  <a:lnTo>
                    <a:pt x="12192" y="0"/>
                  </a:lnTo>
                </a:path>
                <a:path w="4182110">
                  <a:moveTo>
                    <a:pt x="347472" y="0"/>
                  </a:moveTo>
                  <a:lnTo>
                    <a:pt x="359664" y="0"/>
                  </a:lnTo>
                </a:path>
                <a:path w="4182110">
                  <a:moveTo>
                    <a:pt x="694944" y="0"/>
                  </a:moveTo>
                  <a:lnTo>
                    <a:pt x="707136" y="0"/>
                  </a:lnTo>
                </a:path>
                <a:path w="4182110">
                  <a:moveTo>
                    <a:pt x="1042416" y="0"/>
                  </a:moveTo>
                  <a:lnTo>
                    <a:pt x="1054608" y="0"/>
                  </a:lnTo>
                </a:path>
                <a:path w="4182110">
                  <a:moveTo>
                    <a:pt x="1389888" y="0"/>
                  </a:moveTo>
                  <a:lnTo>
                    <a:pt x="1402079" y="0"/>
                  </a:lnTo>
                </a:path>
                <a:path w="4182110">
                  <a:moveTo>
                    <a:pt x="1737360" y="0"/>
                  </a:moveTo>
                  <a:lnTo>
                    <a:pt x="1749552" y="0"/>
                  </a:lnTo>
                </a:path>
                <a:path w="4182110">
                  <a:moveTo>
                    <a:pt x="2084832" y="0"/>
                  </a:moveTo>
                  <a:lnTo>
                    <a:pt x="2097023" y="0"/>
                  </a:lnTo>
                </a:path>
                <a:path w="4182110">
                  <a:moveTo>
                    <a:pt x="2432304" y="0"/>
                  </a:moveTo>
                  <a:lnTo>
                    <a:pt x="2444496" y="0"/>
                  </a:lnTo>
                </a:path>
                <a:path w="4182110">
                  <a:moveTo>
                    <a:pt x="2779776" y="0"/>
                  </a:moveTo>
                  <a:lnTo>
                    <a:pt x="2791968" y="0"/>
                  </a:lnTo>
                </a:path>
                <a:path w="4182110">
                  <a:moveTo>
                    <a:pt x="3127247" y="0"/>
                  </a:moveTo>
                  <a:lnTo>
                    <a:pt x="3139440" y="0"/>
                  </a:lnTo>
                </a:path>
                <a:path w="4182110">
                  <a:moveTo>
                    <a:pt x="3474719" y="0"/>
                  </a:moveTo>
                  <a:lnTo>
                    <a:pt x="3486912" y="0"/>
                  </a:lnTo>
                </a:path>
                <a:path w="4182110">
                  <a:moveTo>
                    <a:pt x="3822191" y="0"/>
                  </a:moveTo>
                  <a:lnTo>
                    <a:pt x="3834384" y="0"/>
                  </a:lnTo>
                </a:path>
                <a:path w="4182110">
                  <a:moveTo>
                    <a:pt x="4169664" y="0"/>
                  </a:moveTo>
                  <a:lnTo>
                    <a:pt x="4181856" y="0"/>
                  </a:lnTo>
                </a:path>
              </a:pathLst>
            </a:custGeom>
            <a:ln w="2286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object 14"/>
          <p:cNvSpPr/>
          <p:nvPr/>
        </p:nvSpPr>
        <p:spPr>
          <a:xfrm>
            <a:off x="676656" y="1983554"/>
            <a:ext cx="3127534" cy="0"/>
          </a:xfrm>
          <a:custGeom>
            <a:avLst/>
            <a:gdLst/>
            <a:ahLst/>
            <a:cxnLst/>
            <a:rect l="l" t="t" r="r" b="b"/>
            <a:pathLst>
              <a:path w="4170045">
                <a:moveTo>
                  <a:pt x="0" y="0"/>
                </a:moveTo>
                <a:lnTo>
                  <a:pt x="4169664" y="0"/>
                </a:lnTo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841" y="2459138"/>
            <a:ext cx="35718" cy="5238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684" y="2332932"/>
            <a:ext cx="35718" cy="5238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583" y="2206915"/>
            <a:ext cx="35719" cy="5238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583" y="2080995"/>
            <a:ext cx="35719" cy="52388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31672" y="1884380"/>
            <a:ext cx="156686" cy="1153160"/>
          </a:xfrm>
          <a:prstGeom prst="rect">
            <a:avLst/>
          </a:prstGeom>
        </p:spPr>
        <p:txBody>
          <a:bodyPr vert="horz" wrap="square" lIns="0" tIns="44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600" spc="4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50</a:t>
            </a:r>
            <a:r>
              <a:rPr sz="600" spc="-1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.</a:t>
            </a:r>
            <a:r>
              <a:rPr sz="600" spc="4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0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600" spc="4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37</a:t>
            </a:r>
            <a:r>
              <a:rPr sz="600" spc="-1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.</a:t>
            </a:r>
            <a:r>
              <a:rPr sz="600" spc="4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5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600" spc="4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25</a:t>
            </a:r>
            <a:r>
              <a:rPr sz="600" spc="-1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.</a:t>
            </a:r>
            <a:r>
              <a:rPr sz="600" spc="4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0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600" spc="4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12</a:t>
            </a:r>
            <a:r>
              <a:rPr sz="600" spc="-1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.</a:t>
            </a:r>
            <a:r>
              <a:rPr sz="600" spc="4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5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PMingLiU"/>
            </a:endParaRPr>
          </a:p>
          <a:p>
            <a:pPr marL="66040">
              <a:lnSpc>
                <a:spcPct val="100000"/>
              </a:lnSpc>
              <a:spcBef>
                <a:spcPts val="365"/>
              </a:spcBef>
            </a:pPr>
            <a:r>
              <a:rPr sz="600" spc="4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0</a:t>
            </a:r>
            <a:r>
              <a:rPr sz="600" spc="-1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.</a:t>
            </a:r>
            <a:r>
              <a:rPr sz="600" spc="4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0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PMingLiU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583" y="1954789"/>
            <a:ext cx="35719" cy="5238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605409" y="2501905"/>
            <a:ext cx="142399" cy="90170"/>
          </a:xfrm>
          <a:prstGeom prst="rect">
            <a:avLst/>
          </a:prstGeom>
        </p:spPr>
        <p:txBody>
          <a:bodyPr vert="horz" wrap="square" lIns="0" tIns="90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5" spc="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[</a:t>
            </a:r>
            <a:r>
              <a:rPr sz="525" spc="1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0</a:t>
            </a:r>
            <a:r>
              <a:rPr sz="525" spc="-1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,</a:t>
            </a:r>
            <a:r>
              <a:rPr sz="525" spc="2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1</a:t>
            </a:r>
            <a:r>
              <a:rPr sz="525" spc="-2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]</a:t>
            </a:r>
            <a:endParaRPr sz="525">
              <a:latin typeface="微软雅黑" panose="020B0503020204020204" pitchFamily="34" charset="-122"/>
              <a:ea typeface="微软雅黑" panose="020B0503020204020204" pitchFamily="34" charset="-122"/>
              <a:cs typeface="PMingLiU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3848" y="2501905"/>
            <a:ext cx="248603" cy="171450"/>
          </a:xfrm>
          <a:prstGeom prst="rect">
            <a:avLst/>
          </a:prstGeom>
        </p:spPr>
        <p:txBody>
          <a:bodyPr vert="horz" wrap="square" lIns="0" tIns="90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5" spc="1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[10,100)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577626" y="2501905"/>
            <a:ext cx="282893" cy="171450"/>
          </a:xfrm>
          <a:prstGeom prst="rect">
            <a:avLst/>
          </a:prstGeom>
        </p:spPr>
        <p:txBody>
          <a:bodyPr vert="horz" wrap="square" lIns="0" tIns="90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5" spc="1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[200,300)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098834" y="2501905"/>
            <a:ext cx="282893" cy="171450"/>
          </a:xfrm>
          <a:prstGeom prst="rect">
            <a:avLst/>
          </a:prstGeom>
        </p:spPr>
        <p:txBody>
          <a:bodyPr vert="horz" wrap="square" lIns="0" tIns="90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5" spc="1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[400,500)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620042" y="2501905"/>
            <a:ext cx="282893" cy="171450"/>
          </a:xfrm>
          <a:prstGeom prst="rect">
            <a:avLst/>
          </a:prstGeom>
        </p:spPr>
        <p:txBody>
          <a:bodyPr vert="horz" wrap="square" lIns="0" tIns="90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5" spc="1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[600,700)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141536" y="2501905"/>
            <a:ext cx="282893" cy="171450"/>
          </a:xfrm>
          <a:prstGeom prst="rect">
            <a:avLst/>
          </a:prstGeom>
        </p:spPr>
        <p:txBody>
          <a:bodyPr vert="horz" wrap="square" lIns="0" tIns="90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5" spc="1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[800,900)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702462" y="2501905"/>
            <a:ext cx="203835" cy="171450"/>
          </a:xfrm>
          <a:prstGeom prst="rect">
            <a:avLst/>
          </a:prstGeom>
        </p:spPr>
        <p:txBody>
          <a:bodyPr vert="horz" wrap="square" lIns="0" tIns="90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5" spc="3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10</a:t>
            </a:r>
            <a:r>
              <a:rPr sz="525" spc="2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0</a:t>
            </a:r>
            <a:r>
              <a:rPr sz="525" spc="3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0</a:t>
            </a:r>
            <a:r>
              <a:rPr sz="525" spc="9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+</a:t>
            </a:r>
            <a:endParaRPr sz="525">
              <a:latin typeface="微软雅黑" panose="020B0503020204020204" pitchFamily="34" charset="-122"/>
              <a:ea typeface="微软雅黑" panose="020B0503020204020204" pitchFamily="34" charset="-122"/>
              <a:cs typeface="PMingLiU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2375" y="3542607"/>
            <a:ext cx="3249930" cy="0"/>
          </a:xfrm>
          <a:custGeom>
            <a:avLst/>
            <a:gdLst/>
            <a:ahLst/>
            <a:cxnLst/>
            <a:rect l="l" t="t" r="r" b="b"/>
            <a:pathLst>
              <a:path w="4333240">
                <a:moveTo>
                  <a:pt x="0" y="0"/>
                </a:moveTo>
                <a:lnTo>
                  <a:pt x="4332732" y="0"/>
                </a:lnTo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22375" y="4548447"/>
            <a:ext cx="3249930" cy="0"/>
          </a:xfrm>
          <a:custGeom>
            <a:avLst/>
            <a:gdLst/>
            <a:ahLst/>
            <a:cxnLst/>
            <a:rect l="l" t="t" r="r" b="b"/>
            <a:pathLst>
              <a:path w="4333240">
                <a:moveTo>
                  <a:pt x="0" y="0"/>
                </a:moveTo>
                <a:lnTo>
                  <a:pt x="4332732" y="0"/>
                </a:lnTo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3231" y="3713390"/>
            <a:ext cx="3267837" cy="70865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332" y="4521072"/>
            <a:ext cx="35719" cy="52388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517397" y="4484972"/>
            <a:ext cx="3406140" cy="35941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ts val="910"/>
              </a:lnSpc>
              <a:spcBef>
                <a:spcPts val="100"/>
              </a:spcBef>
            </a:pPr>
            <a:r>
              <a:rPr sz="600" spc="2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0.0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PMingLiU"/>
            </a:endParaRPr>
          </a:p>
          <a:p>
            <a:pPr marL="248285">
              <a:lnSpc>
                <a:spcPts val="910"/>
              </a:lnSpc>
            </a:pPr>
            <a:r>
              <a:rPr sz="600" spc="4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1</a:t>
            </a:r>
            <a:r>
              <a:rPr sz="600" spc="5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 </a:t>
            </a:r>
            <a:r>
              <a:rPr sz="600" spc="4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69</a:t>
            </a:r>
            <a:r>
              <a:rPr sz="600" spc="12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 </a:t>
            </a:r>
            <a:r>
              <a:rPr sz="600" spc="4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126</a:t>
            </a:r>
            <a:r>
              <a:rPr sz="600" spc="17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 </a:t>
            </a:r>
            <a:r>
              <a:rPr sz="600" spc="4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191</a:t>
            </a:r>
            <a:r>
              <a:rPr sz="600" spc="16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 </a:t>
            </a:r>
            <a:r>
              <a:rPr sz="600" spc="4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264</a:t>
            </a:r>
            <a:r>
              <a:rPr sz="600" spc="16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 </a:t>
            </a:r>
            <a:r>
              <a:rPr sz="600" spc="4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332</a:t>
            </a:r>
            <a:r>
              <a:rPr sz="600" spc="16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 </a:t>
            </a:r>
            <a:r>
              <a:rPr sz="600" spc="4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405</a:t>
            </a:r>
            <a:r>
              <a:rPr sz="600" spc="17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 </a:t>
            </a:r>
            <a:r>
              <a:rPr sz="600" spc="4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487</a:t>
            </a:r>
            <a:r>
              <a:rPr sz="600" spc="16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 </a:t>
            </a:r>
            <a:r>
              <a:rPr sz="600" spc="4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589</a:t>
            </a:r>
            <a:r>
              <a:rPr sz="600" spc="16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 </a:t>
            </a:r>
            <a:r>
              <a:rPr sz="600" spc="4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692</a:t>
            </a:r>
            <a:r>
              <a:rPr sz="600" spc="16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 </a:t>
            </a:r>
            <a:r>
              <a:rPr sz="600" spc="4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801</a:t>
            </a:r>
            <a:r>
              <a:rPr sz="600" spc="16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 </a:t>
            </a:r>
            <a:r>
              <a:rPr sz="600" spc="4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908</a:t>
            </a:r>
            <a:r>
              <a:rPr sz="600" spc="-5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 </a:t>
            </a:r>
            <a:r>
              <a:rPr sz="600" spc="3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102011611312151117391979223525082817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PMingLiU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7397" y="4233283"/>
            <a:ext cx="116681" cy="1936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4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0</a:t>
            </a:r>
            <a:r>
              <a:rPr sz="600" spc="-1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.</a:t>
            </a:r>
            <a:r>
              <a:rPr sz="600" spc="4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1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PMingLiU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332" y="4269383"/>
            <a:ext cx="35719" cy="52388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517397" y="3981614"/>
            <a:ext cx="116681" cy="1936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4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0</a:t>
            </a:r>
            <a:r>
              <a:rPr sz="600" spc="-1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.</a:t>
            </a:r>
            <a:r>
              <a:rPr sz="600" spc="4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2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PMingLiU"/>
            </a:endParaRPr>
          </a:p>
        </p:txBody>
      </p:sp>
      <p:pic>
        <p:nvPicPr>
          <p:cNvPr id="36" name="object 3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332" y="4017714"/>
            <a:ext cx="35719" cy="52388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517397" y="3729868"/>
            <a:ext cx="116681" cy="1936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4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0</a:t>
            </a:r>
            <a:r>
              <a:rPr sz="600" spc="-1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.</a:t>
            </a:r>
            <a:r>
              <a:rPr sz="600" spc="4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2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PMingLiU"/>
            </a:endParaRPr>
          </a:p>
        </p:txBody>
      </p:sp>
      <p:pic>
        <p:nvPicPr>
          <p:cNvPr id="38" name="object 3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332" y="3765967"/>
            <a:ext cx="35719" cy="52388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517397" y="3478217"/>
            <a:ext cx="116681" cy="1936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4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0</a:t>
            </a:r>
            <a:r>
              <a:rPr sz="600" spc="-1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.</a:t>
            </a:r>
            <a:r>
              <a:rPr sz="600" spc="4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3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PMingLiU"/>
            </a:endParaRPr>
          </a:p>
        </p:txBody>
      </p:sp>
      <p:pic>
        <p:nvPicPr>
          <p:cNvPr id="40" name="object 4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332" y="3514318"/>
            <a:ext cx="35719" cy="52388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497205" y="1423484"/>
            <a:ext cx="3526155" cy="18669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5717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70"/>
              </a:spcBef>
            </a:pPr>
            <a:r>
              <a:rPr sz="10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家家试驾粉丝有效粉丝量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541782" y="2973392"/>
            <a:ext cx="3535680" cy="18669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5717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70"/>
              </a:spcBef>
            </a:pPr>
            <a:r>
              <a:rPr sz="10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家家试驾粉丝关注离散度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524380" y="3300577"/>
            <a:ext cx="1323023" cy="1708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0476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变异离散系数值=0.84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902094" y="2054770"/>
            <a:ext cx="1095851" cy="170815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0476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无效粉丝率=1.8%</a:t>
            </a:r>
          </a:p>
        </p:txBody>
      </p:sp>
      <p:pic>
        <p:nvPicPr>
          <p:cNvPr id="45" name="object 4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41673" y="1543500"/>
            <a:ext cx="605790" cy="60579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46244" y="2686500"/>
            <a:ext cx="606932" cy="60578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59960" y="3818069"/>
            <a:ext cx="605790" cy="606932"/>
          </a:xfrm>
          <a:prstGeom prst="rect">
            <a:avLst/>
          </a:prstGeom>
        </p:spPr>
      </p:pic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808673" y="319537"/>
            <a:ext cx="7886700" cy="377825"/>
          </a:xfrm>
          <a:prstGeom prst="rect">
            <a:avLst/>
          </a:prstGeom>
        </p:spPr>
        <p:txBody>
          <a:bodyPr vert="horz" wrap="square" lIns="0" tIns="9048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2400" b="1" spc="-155" dirty="0">
                <a:solidFill>
                  <a:srgbClr val="C00000"/>
                </a:solidFill>
                <a:cs typeface="微软雅黑" panose="020B0503020204020204" pitchFamily="34" charset="-122"/>
              </a:rPr>
              <a:t>抖音“家家试驾”效果评估分析</a:t>
            </a:r>
          </a:p>
        </p:txBody>
      </p:sp>
      <p:pic>
        <p:nvPicPr>
          <p:cNvPr id="50" name="object 5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55130" y="1354904"/>
            <a:ext cx="2143125" cy="3595878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6386132" y="381068"/>
            <a:ext cx="2170748" cy="257175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27146" rIns="0" bIns="0" rtlCol="0">
            <a:spAutoFit/>
          </a:bodyPr>
          <a:lstStyle/>
          <a:p>
            <a:pPr marL="683260">
              <a:lnSpc>
                <a:spcPct val="100000"/>
              </a:lnSpc>
              <a:spcBef>
                <a:spcPts val="285"/>
              </a:spcBef>
            </a:pPr>
            <a:r>
              <a:rPr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优质账号事例</a:t>
            </a:r>
          </a:p>
        </p:txBody>
      </p:sp>
      <p:sp>
        <p:nvSpPr>
          <p:cNvPr id="52" name="object 32"/>
          <p:cNvSpPr txBox="1"/>
          <p:nvPr/>
        </p:nvSpPr>
        <p:spPr>
          <a:xfrm>
            <a:off x="4951809" y="1524947"/>
            <a:ext cx="1483519" cy="60388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lang="zh-CN" altLang="en-US" sz="1200" b="1" spc="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平均</a:t>
            </a:r>
            <a:r>
              <a:rPr sz="1200" b="1" spc="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点赞率</a:t>
            </a:r>
            <a:r>
              <a:rPr sz="12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en-US" sz="12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sz="12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 marR="5080">
              <a:lnSpc>
                <a:spcPct val="130000"/>
              </a:lnSpc>
              <a:spcBef>
                <a:spcPts val="95"/>
              </a:spcBef>
            </a:pPr>
            <a:r>
              <a:rPr sz="8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去四分位数点赞量均值</a:t>
            </a:r>
            <a:r>
              <a:rPr sz="825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sz="825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144</a:t>
            </a:r>
            <a:r>
              <a:rPr sz="8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 点赞率</a:t>
            </a:r>
            <a:r>
              <a:rPr sz="825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：1.3%</a:t>
            </a:r>
            <a:endParaRPr sz="8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3" name="object 34"/>
          <p:cNvSpPr txBox="1"/>
          <p:nvPr/>
        </p:nvSpPr>
        <p:spPr>
          <a:xfrm>
            <a:off x="4971763" y="2632043"/>
            <a:ext cx="1359694" cy="602615"/>
          </a:xfrm>
          <a:prstGeom prst="rect">
            <a:avLst/>
          </a:prstGeom>
        </p:spPr>
        <p:txBody>
          <a:bodyPr vert="horz" wrap="square" lIns="0" tIns="757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lang="zh-CN" altLang="en-US" sz="1200" b="1" spc="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平均</a:t>
            </a:r>
            <a:r>
              <a:rPr sz="1200" b="1" spc="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转发率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</a:t>
            </a:r>
            <a:r>
              <a:rPr lang="en-US"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3%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 marR="5080">
              <a:lnSpc>
                <a:spcPct val="130000"/>
              </a:lnSpc>
              <a:spcBef>
                <a:spcPts val="90"/>
              </a:spcBef>
            </a:pPr>
            <a:r>
              <a:rPr sz="8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去四分位数转发量均值</a:t>
            </a:r>
            <a:r>
              <a:rPr sz="825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sz="825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309 </a:t>
            </a:r>
            <a:r>
              <a:rPr sz="8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转发率：0.03%</a:t>
            </a:r>
          </a:p>
        </p:txBody>
      </p:sp>
      <p:sp>
        <p:nvSpPr>
          <p:cNvPr id="54" name="object 36"/>
          <p:cNvSpPr txBox="1"/>
          <p:nvPr/>
        </p:nvSpPr>
        <p:spPr>
          <a:xfrm>
            <a:off x="5033200" y="3765599"/>
            <a:ext cx="1360170" cy="628015"/>
          </a:xfrm>
          <a:prstGeom prst="rect">
            <a:avLst/>
          </a:prstGeom>
        </p:spPr>
        <p:txBody>
          <a:bodyPr vert="horz" wrap="square" lIns="0" tIns="7524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lang="zh-CN" altLang="en-US" sz="1200" b="1" spc="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平均</a:t>
            </a:r>
            <a:r>
              <a:rPr sz="1200" b="1" spc="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评论率</a:t>
            </a:r>
            <a:r>
              <a:rPr sz="12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</a:t>
            </a:r>
            <a:r>
              <a:rPr lang="en-US" sz="12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sz="12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2%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8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去四分位数评论量均值</a:t>
            </a:r>
            <a:r>
              <a:rPr sz="825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：217</a:t>
            </a:r>
            <a:endParaRPr sz="8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8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评论率</a:t>
            </a:r>
            <a:r>
              <a:rPr sz="825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：0.02%</a:t>
            </a:r>
            <a:endParaRPr sz="8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>
            <a:extLst>
              <a:ext uri="{FF2B5EF4-FFF2-40B4-BE49-F238E27FC236}">
                <a16:creationId xmlns:a16="http://schemas.microsoft.com/office/drawing/2014/main" id="{D130419C-1D41-07FA-BB81-C7AFDD44A86E}"/>
              </a:ext>
            </a:extLst>
          </p:cNvPr>
          <p:cNvSpPr/>
          <p:nvPr/>
        </p:nvSpPr>
        <p:spPr>
          <a:xfrm>
            <a:off x="1721358" y="2325312"/>
            <a:ext cx="412909" cy="339281"/>
          </a:xfrm>
          <a:prstGeom prst="rect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7A85765-213B-C45C-34A0-A12D238D82C5}"/>
              </a:ext>
            </a:extLst>
          </p:cNvPr>
          <p:cNvSpPr/>
          <p:nvPr/>
        </p:nvSpPr>
        <p:spPr>
          <a:xfrm>
            <a:off x="916685" y="2325312"/>
            <a:ext cx="412909" cy="661758"/>
          </a:xfrm>
          <a:prstGeom prst="rect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F680E19E-7F47-D71E-0BBB-9B068A13B7F8}"/>
              </a:ext>
            </a:extLst>
          </p:cNvPr>
          <p:cNvSpPr/>
          <p:nvPr/>
        </p:nvSpPr>
        <p:spPr>
          <a:xfrm>
            <a:off x="916685" y="2991681"/>
            <a:ext cx="412909" cy="15807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2955" y="349105"/>
            <a:ext cx="7886700" cy="377825"/>
          </a:xfrm>
          <a:prstGeom prst="rect">
            <a:avLst/>
          </a:prstGeom>
        </p:spPr>
        <p:txBody>
          <a:bodyPr vert="horz" wrap="square" lIns="0" tIns="9048" rIns="0" bIns="0" rtlCol="0" anchor="ctr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2400" b="1" spc="-15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KOL号匹配度分析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21233" y="2664783"/>
            <a:ext cx="1608296" cy="1912620"/>
            <a:chOff x="961644" y="3552444"/>
            <a:chExt cx="2144395" cy="2550160"/>
          </a:xfrm>
        </p:grpSpPr>
        <p:sp>
          <p:nvSpPr>
            <p:cNvPr id="5" name="object 5"/>
            <p:cNvSpPr/>
            <p:nvPr/>
          </p:nvSpPr>
          <p:spPr>
            <a:xfrm>
              <a:off x="2295144" y="3552444"/>
              <a:ext cx="550545" cy="2543810"/>
            </a:xfrm>
            <a:custGeom>
              <a:avLst/>
              <a:gdLst/>
              <a:ahLst/>
              <a:cxnLst/>
              <a:rect l="l" t="t" r="r" b="b"/>
              <a:pathLst>
                <a:path w="550544" h="2543810">
                  <a:moveTo>
                    <a:pt x="550163" y="0"/>
                  </a:moveTo>
                  <a:lnTo>
                    <a:pt x="0" y="0"/>
                  </a:lnTo>
                  <a:lnTo>
                    <a:pt x="0" y="2543555"/>
                  </a:lnTo>
                  <a:lnTo>
                    <a:pt x="550163" y="2543555"/>
                  </a:lnTo>
                  <a:lnTo>
                    <a:pt x="55016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961644" y="6096000"/>
              <a:ext cx="2144395" cy="0"/>
            </a:xfrm>
            <a:custGeom>
              <a:avLst/>
              <a:gdLst/>
              <a:ahLst/>
              <a:cxnLst/>
              <a:rect l="l" t="t" r="r" b="b"/>
              <a:pathLst>
                <a:path w="2144395">
                  <a:moveTo>
                    <a:pt x="0" y="0"/>
                  </a:moveTo>
                  <a:lnTo>
                    <a:pt x="2144268" y="0"/>
                  </a:lnTo>
                </a:path>
              </a:pathLst>
            </a:custGeom>
            <a:ln w="12192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16685" y="2991681"/>
            <a:ext cx="412909" cy="892175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75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975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975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975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25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</a:endParaRPr>
          </a:p>
          <a:p>
            <a:pPr marL="91440">
              <a:lnSpc>
                <a:spcPct val="100000"/>
              </a:lnSpc>
            </a:pPr>
            <a:r>
              <a:rPr sz="750" spc="-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70.3%</a:t>
            </a:r>
            <a:endParaRPr sz="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89747" y="3553179"/>
            <a:ext cx="284798" cy="123825"/>
          </a:xfrm>
          <a:prstGeom prst="rect">
            <a:avLst/>
          </a:prstGeom>
        </p:spPr>
        <p:txBody>
          <a:bodyPr vert="horz" wrap="square" lIns="0" tIns="9048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50" spc="-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84.9%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6685" y="2325312"/>
            <a:ext cx="412909" cy="408305"/>
          </a:xfrm>
          <a:prstGeom prst="rect">
            <a:avLst/>
          </a:prstGeom>
          <a:solidFill>
            <a:srgbClr val="58585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75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</a:endParaRPr>
          </a:p>
          <a:p>
            <a:pPr marL="91440">
              <a:lnSpc>
                <a:spcPct val="100000"/>
              </a:lnSpc>
            </a:pPr>
            <a:r>
              <a:rPr sz="750" spc="-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29.7%</a:t>
            </a:r>
            <a:endParaRPr sz="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21358" y="2325312"/>
            <a:ext cx="412909" cy="234315"/>
          </a:xfrm>
          <a:prstGeom prst="rect">
            <a:avLst/>
          </a:prstGeom>
          <a:solidFill>
            <a:srgbClr val="585858"/>
          </a:solidFill>
        </p:spPr>
        <p:txBody>
          <a:bodyPr vert="horz" wrap="square" lIns="0" tIns="3333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7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750" spc="-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15.1%</a:t>
            </a:r>
            <a:endParaRPr sz="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2593" y="4645906"/>
            <a:ext cx="361950" cy="1136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捷达品牌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641634" y="4645906"/>
            <a:ext cx="572453" cy="1136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凌清_车宇世界</a:t>
            </a:r>
          </a:p>
        </p:txBody>
      </p:sp>
      <p:sp>
        <p:nvSpPr>
          <p:cNvPr id="13" name="object 13"/>
          <p:cNvSpPr/>
          <p:nvPr/>
        </p:nvSpPr>
        <p:spPr>
          <a:xfrm>
            <a:off x="1367028" y="2030417"/>
            <a:ext cx="50483" cy="51435"/>
          </a:xfrm>
          <a:custGeom>
            <a:avLst/>
            <a:gdLst/>
            <a:ahLst/>
            <a:cxnLst/>
            <a:rect l="l" t="t" r="r" b="b"/>
            <a:pathLst>
              <a:path w="67310" h="68580">
                <a:moveTo>
                  <a:pt x="67056" y="0"/>
                </a:moveTo>
                <a:lnTo>
                  <a:pt x="0" y="0"/>
                </a:lnTo>
                <a:lnTo>
                  <a:pt x="0" y="68579"/>
                </a:lnTo>
                <a:lnTo>
                  <a:pt x="67056" y="68579"/>
                </a:lnTo>
                <a:lnTo>
                  <a:pt x="67056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07058" y="2030417"/>
            <a:ext cx="50483" cy="51435"/>
          </a:xfrm>
          <a:custGeom>
            <a:avLst/>
            <a:gdLst/>
            <a:ahLst/>
            <a:cxnLst/>
            <a:rect l="l" t="t" r="r" b="b"/>
            <a:pathLst>
              <a:path w="67310" h="68580">
                <a:moveTo>
                  <a:pt x="67056" y="0"/>
                </a:moveTo>
                <a:lnTo>
                  <a:pt x="0" y="0"/>
                </a:lnTo>
                <a:lnTo>
                  <a:pt x="0" y="68579"/>
                </a:lnTo>
                <a:lnTo>
                  <a:pt x="67056" y="68579"/>
                </a:lnTo>
                <a:lnTo>
                  <a:pt x="6705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30178" y="1988698"/>
            <a:ext cx="461868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740" algn="l"/>
              </a:tabLst>
            </a:pPr>
            <a:r>
              <a:rPr sz="67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女	男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2778633" y="2150433"/>
            <a:ext cx="5713094" cy="808196"/>
            <a:chOff x="3704844" y="2866644"/>
            <a:chExt cx="7617459" cy="1077595"/>
          </a:xfrm>
        </p:grpSpPr>
        <p:sp>
          <p:nvSpPr>
            <p:cNvPr id="17" name="object 17"/>
            <p:cNvSpPr/>
            <p:nvPr/>
          </p:nvSpPr>
          <p:spPr>
            <a:xfrm>
              <a:off x="3895344" y="2909315"/>
              <a:ext cx="6918959" cy="1028700"/>
            </a:xfrm>
            <a:custGeom>
              <a:avLst/>
              <a:gdLst/>
              <a:ahLst/>
              <a:cxnLst/>
              <a:rect l="l" t="t" r="r" b="b"/>
              <a:pathLst>
                <a:path w="6918959" h="1028700">
                  <a:moveTo>
                    <a:pt x="254508" y="851916"/>
                  </a:moveTo>
                  <a:lnTo>
                    <a:pt x="0" y="851916"/>
                  </a:lnTo>
                  <a:lnTo>
                    <a:pt x="0" y="1028700"/>
                  </a:lnTo>
                  <a:lnTo>
                    <a:pt x="254508" y="1028700"/>
                  </a:lnTo>
                  <a:lnTo>
                    <a:pt x="254508" y="851916"/>
                  </a:lnTo>
                  <a:close/>
                </a:path>
                <a:path w="6918959" h="1028700">
                  <a:moveTo>
                    <a:pt x="1205484" y="691896"/>
                  </a:moveTo>
                  <a:lnTo>
                    <a:pt x="952500" y="691896"/>
                  </a:lnTo>
                  <a:lnTo>
                    <a:pt x="952500" y="1028700"/>
                  </a:lnTo>
                  <a:lnTo>
                    <a:pt x="1205484" y="1028700"/>
                  </a:lnTo>
                  <a:lnTo>
                    <a:pt x="1205484" y="691896"/>
                  </a:lnTo>
                  <a:close/>
                </a:path>
                <a:path w="6918959" h="1028700">
                  <a:moveTo>
                    <a:pt x="2157984" y="120396"/>
                  </a:moveTo>
                  <a:lnTo>
                    <a:pt x="1905000" y="120396"/>
                  </a:lnTo>
                  <a:lnTo>
                    <a:pt x="1905000" y="1028700"/>
                  </a:lnTo>
                  <a:lnTo>
                    <a:pt x="2157984" y="1028700"/>
                  </a:lnTo>
                  <a:lnTo>
                    <a:pt x="2157984" y="120396"/>
                  </a:lnTo>
                  <a:close/>
                </a:path>
                <a:path w="6918959" h="1028700">
                  <a:moveTo>
                    <a:pt x="3110484" y="0"/>
                  </a:moveTo>
                  <a:lnTo>
                    <a:pt x="2855976" y="0"/>
                  </a:lnTo>
                  <a:lnTo>
                    <a:pt x="2855976" y="1028700"/>
                  </a:lnTo>
                  <a:lnTo>
                    <a:pt x="3110484" y="1028700"/>
                  </a:lnTo>
                  <a:lnTo>
                    <a:pt x="3110484" y="0"/>
                  </a:lnTo>
                  <a:close/>
                </a:path>
                <a:path w="6918959" h="1028700">
                  <a:moveTo>
                    <a:pt x="4062984" y="105156"/>
                  </a:moveTo>
                  <a:lnTo>
                    <a:pt x="3808476" y="105156"/>
                  </a:lnTo>
                  <a:lnTo>
                    <a:pt x="3808476" y="1028700"/>
                  </a:lnTo>
                  <a:lnTo>
                    <a:pt x="4062984" y="1028700"/>
                  </a:lnTo>
                  <a:lnTo>
                    <a:pt x="4062984" y="105156"/>
                  </a:lnTo>
                  <a:close/>
                </a:path>
                <a:path w="6918959" h="1028700">
                  <a:moveTo>
                    <a:pt x="5013960" y="547116"/>
                  </a:moveTo>
                  <a:lnTo>
                    <a:pt x="4760976" y="547116"/>
                  </a:lnTo>
                  <a:lnTo>
                    <a:pt x="4760976" y="1028700"/>
                  </a:lnTo>
                  <a:lnTo>
                    <a:pt x="5013960" y="1028700"/>
                  </a:lnTo>
                  <a:lnTo>
                    <a:pt x="5013960" y="547116"/>
                  </a:lnTo>
                  <a:close/>
                </a:path>
                <a:path w="6918959" h="1028700">
                  <a:moveTo>
                    <a:pt x="5966460" y="771144"/>
                  </a:moveTo>
                  <a:lnTo>
                    <a:pt x="5713476" y="771144"/>
                  </a:lnTo>
                  <a:lnTo>
                    <a:pt x="5713476" y="1028700"/>
                  </a:lnTo>
                  <a:lnTo>
                    <a:pt x="5966460" y="1028700"/>
                  </a:lnTo>
                  <a:lnTo>
                    <a:pt x="5966460" y="771144"/>
                  </a:lnTo>
                  <a:close/>
                </a:path>
                <a:path w="6918959" h="1028700">
                  <a:moveTo>
                    <a:pt x="6918960" y="868680"/>
                  </a:moveTo>
                  <a:lnTo>
                    <a:pt x="6664452" y="868680"/>
                  </a:lnTo>
                  <a:lnTo>
                    <a:pt x="6664452" y="1028700"/>
                  </a:lnTo>
                  <a:lnTo>
                    <a:pt x="6918960" y="1028700"/>
                  </a:lnTo>
                  <a:lnTo>
                    <a:pt x="6918960" y="86868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212336" y="2866643"/>
              <a:ext cx="6918959" cy="1071880"/>
            </a:xfrm>
            <a:custGeom>
              <a:avLst/>
              <a:gdLst/>
              <a:ahLst/>
              <a:cxnLst/>
              <a:rect l="l" t="t" r="r" b="b"/>
              <a:pathLst>
                <a:path w="6918959" h="1071879">
                  <a:moveTo>
                    <a:pt x="254508" y="810768"/>
                  </a:moveTo>
                  <a:lnTo>
                    <a:pt x="0" y="810768"/>
                  </a:lnTo>
                  <a:lnTo>
                    <a:pt x="0" y="1071372"/>
                  </a:lnTo>
                  <a:lnTo>
                    <a:pt x="254508" y="1071372"/>
                  </a:lnTo>
                  <a:lnTo>
                    <a:pt x="254508" y="810768"/>
                  </a:lnTo>
                  <a:close/>
                </a:path>
                <a:path w="6918959" h="1071879">
                  <a:moveTo>
                    <a:pt x="1207008" y="0"/>
                  </a:moveTo>
                  <a:lnTo>
                    <a:pt x="952500" y="0"/>
                  </a:lnTo>
                  <a:lnTo>
                    <a:pt x="952500" y="1071372"/>
                  </a:lnTo>
                  <a:lnTo>
                    <a:pt x="1207008" y="1071372"/>
                  </a:lnTo>
                  <a:lnTo>
                    <a:pt x="1207008" y="0"/>
                  </a:lnTo>
                  <a:close/>
                </a:path>
                <a:path w="6918959" h="1071879">
                  <a:moveTo>
                    <a:pt x="2157984" y="18288"/>
                  </a:moveTo>
                  <a:lnTo>
                    <a:pt x="1905000" y="18288"/>
                  </a:lnTo>
                  <a:lnTo>
                    <a:pt x="1905000" y="1071372"/>
                  </a:lnTo>
                  <a:lnTo>
                    <a:pt x="2157984" y="1071372"/>
                  </a:lnTo>
                  <a:lnTo>
                    <a:pt x="2157984" y="18288"/>
                  </a:lnTo>
                  <a:close/>
                </a:path>
                <a:path w="6918959" h="1071879">
                  <a:moveTo>
                    <a:pt x="3110484" y="280416"/>
                  </a:moveTo>
                  <a:lnTo>
                    <a:pt x="2857500" y="280416"/>
                  </a:lnTo>
                  <a:lnTo>
                    <a:pt x="2857500" y="1071372"/>
                  </a:lnTo>
                  <a:lnTo>
                    <a:pt x="3110484" y="1071372"/>
                  </a:lnTo>
                  <a:lnTo>
                    <a:pt x="3110484" y="280416"/>
                  </a:lnTo>
                  <a:close/>
                </a:path>
                <a:path w="6918959" h="1071879">
                  <a:moveTo>
                    <a:pt x="4062984" y="679704"/>
                  </a:moveTo>
                  <a:lnTo>
                    <a:pt x="3808476" y="679704"/>
                  </a:lnTo>
                  <a:lnTo>
                    <a:pt x="3808476" y="1071372"/>
                  </a:lnTo>
                  <a:lnTo>
                    <a:pt x="4062984" y="1071372"/>
                  </a:lnTo>
                  <a:lnTo>
                    <a:pt x="4062984" y="679704"/>
                  </a:lnTo>
                  <a:close/>
                </a:path>
                <a:path w="6918959" h="1071879">
                  <a:moveTo>
                    <a:pt x="5015484" y="754380"/>
                  </a:moveTo>
                  <a:lnTo>
                    <a:pt x="4760976" y="754380"/>
                  </a:lnTo>
                  <a:lnTo>
                    <a:pt x="4760976" y="1071372"/>
                  </a:lnTo>
                  <a:lnTo>
                    <a:pt x="5015484" y="1071372"/>
                  </a:lnTo>
                  <a:lnTo>
                    <a:pt x="5015484" y="754380"/>
                  </a:lnTo>
                  <a:close/>
                </a:path>
                <a:path w="6918959" h="1071879">
                  <a:moveTo>
                    <a:pt x="5967984" y="922020"/>
                  </a:moveTo>
                  <a:lnTo>
                    <a:pt x="5713476" y="922020"/>
                  </a:lnTo>
                  <a:lnTo>
                    <a:pt x="5713476" y="1071372"/>
                  </a:lnTo>
                  <a:lnTo>
                    <a:pt x="5967984" y="1071372"/>
                  </a:lnTo>
                  <a:lnTo>
                    <a:pt x="5967984" y="922020"/>
                  </a:lnTo>
                  <a:close/>
                </a:path>
                <a:path w="6918959" h="1071879">
                  <a:moveTo>
                    <a:pt x="6918960" y="829056"/>
                  </a:moveTo>
                  <a:lnTo>
                    <a:pt x="6665976" y="829056"/>
                  </a:lnTo>
                  <a:lnTo>
                    <a:pt x="6665976" y="1071372"/>
                  </a:lnTo>
                  <a:lnTo>
                    <a:pt x="6918960" y="1071372"/>
                  </a:lnTo>
                  <a:lnTo>
                    <a:pt x="6918960" y="829056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704844" y="3938016"/>
              <a:ext cx="7617459" cy="0"/>
            </a:xfrm>
            <a:custGeom>
              <a:avLst/>
              <a:gdLst/>
              <a:ahLst/>
              <a:cxnLst/>
              <a:rect l="l" t="t" r="r" b="b"/>
              <a:pathLst>
                <a:path w="7617459">
                  <a:moveTo>
                    <a:pt x="0" y="0"/>
                  </a:moveTo>
                  <a:lnTo>
                    <a:pt x="7616952" y="0"/>
                  </a:lnTo>
                </a:path>
              </a:pathLst>
            </a:custGeom>
            <a:ln w="12192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919508" y="2658210"/>
            <a:ext cx="194786" cy="10160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33883" y="2537719"/>
            <a:ext cx="194786" cy="10160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25207" y="2109856"/>
            <a:ext cx="239554" cy="10160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39296" y="2019273"/>
            <a:ext cx="239554" cy="10160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53671" y="2097664"/>
            <a:ext cx="239554" cy="10160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67855" y="2429134"/>
            <a:ext cx="239554" cy="10160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04900" y="2598108"/>
            <a:ext cx="194786" cy="10160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18990" y="2670307"/>
            <a:ext cx="194786" cy="10160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57727" y="2595345"/>
            <a:ext cx="194786" cy="10160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49053" y="1987555"/>
            <a:ext cx="239554" cy="10160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63142" y="2001462"/>
            <a:ext cx="239554" cy="10160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77517" y="2196686"/>
            <a:ext cx="239554" cy="10160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1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600" spc="-1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sz="6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014561" y="2497524"/>
            <a:ext cx="194786" cy="10160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728650" y="2553340"/>
            <a:ext cx="194786" cy="10160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443025" y="2678841"/>
            <a:ext cx="195263" cy="10160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1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600" spc="-1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sz="6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57210" y="2609347"/>
            <a:ext cx="194786" cy="10160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928461" y="3018255"/>
            <a:ext cx="414814" cy="101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</a:t>
            </a: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岁及以下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96271" y="3018255"/>
            <a:ext cx="307181" cy="101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</a:t>
            </a: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sz="600" spc="-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</a:t>
            </a: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岁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10456" y="3018255"/>
            <a:ext cx="307181" cy="101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</a:t>
            </a: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sz="600" spc="-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</a:t>
            </a: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岁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124830" y="3018255"/>
            <a:ext cx="307181" cy="101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sz="600" spc="-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34</a:t>
            </a: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岁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839016" y="3018255"/>
            <a:ext cx="307181" cy="101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35</a:t>
            </a: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sz="600" spc="-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39</a:t>
            </a: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岁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553104" y="3018255"/>
            <a:ext cx="307181" cy="101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40</a:t>
            </a: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sz="600" spc="-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44</a:t>
            </a: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岁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267479" y="3018255"/>
            <a:ext cx="307181" cy="101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45</a:t>
            </a: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sz="600" spc="-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49</a:t>
            </a: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岁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927943" y="3018255"/>
            <a:ext cx="414814" cy="101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</a:t>
            </a: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岁及以上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05529" y="778630"/>
            <a:ext cx="7343775" cy="1292245"/>
          </a:xfrm>
          <a:prstGeom prst="rect">
            <a:avLst/>
          </a:prstGeom>
        </p:spPr>
        <p:txBody>
          <a:bodyPr vert="horz" wrap="square" lIns="0" tIns="112871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185"/>
              </a:spcBef>
              <a:buFont typeface="Wingdings" panose="05000000000000000000" charset="0"/>
              <a:buChar char="Ø"/>
              <a:tabLst>
                <a:tab pos="299085" algn="l"/>
                <a:tab pos="299720" algn="l"/>
              </a:tabLst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媒体</a:t>
            </a:r>
            <a:r>
              <a:rPr sz="1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粉丝总</a:t>
            </a:r>
            <a:r>
              <a:rPr sz="1350" spc="-2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量</a:t>
            </a:r>
            <a:r>
              <a:rPr sz="135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109万，粉丝受众以一线城市，30岁以下男性为主；</a:t>
            </a:r>
            <a:endParaRPr sz="1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Font typeface="Wingdings" panose="05000000000000000000" charset="0"/>
              <a:buChar char="Ø"/>
              <a:tabLst>
                <a:tab pos="299085" algn="l"/>
                <a:tab pos="299720" algn="l"/>
              </a:tabLst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品牌</a:t>
            </a:r>
            <a:r>
              <a:rPr sz="135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粉丝与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媒体</a:t>
            </a:r>
            <a:r>
              <a:rPr sz="135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粉丝在城市级别分布上有明显的错位</a:t>
            </a:r>
            <a:r>
              <a:rPr sz="1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</a:p>
          <a:p>
            <a:pPr marL="285750" indent="-285750">
              <a:lnSpc>
                <a:spcPct val="100000"/>
              </a:lnSpc>
              <a:spcBef>
                <a:spcPts val="30"/>
              </a:spcBef>
            </a:pPr>
            <a:endParaRPr sz="101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97205">
              <a:lnSpc>
                <a:spcPct val="100000"/>
              </a:lnSpc>
              <a:tabLst>
                <a:tab pos="5631815" algn="l"/>
              </a:tabLst>
            </a:pPr>
            <a:r>
              <a:rPr lang="zh-CN" altLang="en-US" sz="1425" spc="-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sz="1425" spc="-1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性别匹配</a:t>
            </a:r>
            <a:r>
              <a:rPr lang="zh-CN" altLang="en-US" sz="1425" spc="-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1425" spc="-1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年龄层匹配</a:t>
            </a:r>
            <a:endParaRPr lang="zh-CN" altLang="en-US" sz="1425" spc="-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R="649605" algn="r">
              <a:lnSpc>
                <a:spcPct val="100000"/>
              </a:lnSpc>
              <a:spcBef>
                <a:spcPts val="1220"/>
              </a:spcBef>
              <a:tabLst>
                <a:tab pos="655955" algn="l"/>
              </a:tabLst>
            </a:pPr>
            <a:r>
              <a:rPr lang="zh-CN" altLang="en-US"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zh-CN" altLang="en-US" sz="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908745" y="3767777"/>
            <a:ext cx="5426393" cy="855345"/>
            <a:chOff x="3878326" y="5023103"/>
            <a:chExt cx="7235190" cy="1140460"/>
          </a:xfrm>
        </p:grpSpPr>
        <p:sp>
          <p:nvSpPr>
            <p:cNvPr id="48" name="object 48"/>
            <p:cNvSpPr/>
            <p:nvPr/>
          </p:nvSpPr>
          <p:spPr>
            <a:xfrm>
              <a:off x="4172712" y="5588507"/>
              <a:ext cx="6163310" cy="568960"/>
            </a:xfrm>
            <a:custGeom>
              <a:avLst/>
              <a:gdLst/>
              <a:ahLst/>
              <a:cxnLst/>
              <a:rect l="l" t="t" r="r" b="b"/>
              <a:pathLst>
                <a:path w="6163309" h="568960">
                  <a:moveTo>
                    <a:pt x="385572" y="298704"/>
                  </a:moveTo>
                  <a:lnTo>
                    <a:pt x="0" y="298704"/>
                  </a:lnTo>
                  <a:lnTo>
                    <a:pt x="0" y="568452"/>
                  </a:lnTo>
                  <a:lnTo>
                    <a:pt x="385572" y="568452"/>
                  </a:lnTo>
                  <a:lnTo>
                    <a:pt x="385572" y="298704"/>
                  </a:lnTo>
                  <a:close/>
                </a:path>
                <a:path w="6163309" h="568960">
                  <a:moveTo>
                    <a:pt x="1830324" y="71628"/>
                  </a:moveTo>
                  <a:lnTo>
                    <a:pt x="1444752" y="71628"/>
                  </a:lnTo>
                  <a:lnTo>
                    <a:pt x="1444752" y="568452"/>
                  </a:lnTo>
                  <a:lnTo>
                    <a:pt x="1830324" y="568452"/>
                  </a:lnTo>
                  <a:lnTo>
                    <a:pt x="1830324" y="71628"/>
                  </a:lnTo>
                  <a:close/>
                </a:path>
                <a:path w="6163309" h="568960">
                  <a:moveTo>
                    <a:pt x="3275076" y="0"/>
                  </a:moveTo>
                  <a:lnTo>
                    <a:pt x="2889504" y="0"/>
                  </a:lnTo>
                  <a:lnTo>
                    <a:pt x="2889504" y="568452"/>
                  </a:lnTo>
                  <a:lnTo>
                    <a:pt x="3275076" y="568452"/>
                  </a:lnTo>
                  <a:lnTo>
                    <a:pt x="3275076" y="0"/>
                  </a:lnTo>
                  <a:close/>
                </a:path>
                <a:path w="6163309" h="568960">
                  <a:moveTo>
                    <a:pt x="4718304" y="38100"/>
                  </a:moveTo>
                  <a:lnTo>
                    <a:pt x="4334256" y="38100"/>
                  </a:lnTo>
                  <a:lnTo>
                    <a:pt x="4334256" y="568452"/>
                  </a:lnTo>
                  <a:lnTo>
                    <a:pt x="4718304" y="568452"/>
                  </a:lnTo>
                  <a:lnTo>
                    <a:pt x="4718304" y="38100"/>
                  </a:lnTo>
                  <a:close/>
                </a:path>
                <a:path w="6163309" h="568960">
                  <a:moveTo>
                    <a:pt x="6163056" y="193548"/>
                  </a:moveTo>
                  <a:lnTo>
                    <a:pt x="5777484" y="193548"/>
                  </a:lnTo>
                  <a:lnTo>
                    <a:pt x="5777484" y="568452"/>
                  </a:lnTo>
                  <a:lnTo>
                    <a:pt x="6163056" y="568452"/>
                  </a:lnTo>
                  <a:lnTo>
                    <a:pt x="6163056" y="193548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4654296" y="5023103"/>
              <a:ext cx="6163310" cy="1134110"/>
            </a:xfrm>
            <a:custGeom>
              <a:avLst/>
              <a:gdLst/>
              <a:ahLst/>
              <a:cxnLst/>
              <a:rect l="l" t="t" r="r" b="b"/>
              <a:pathLst>
                <a:path w="6163309" h="1134110">
                  <a:moveTo>
                    <a:pt x="385572" y="0"/>
                  </a:moveTo>
                  <a:lnTo>
                    <a:pt x="0" y="0"/>
                  </a:lnTo>
                  <a:lnTo>
                    <a:pt x="0" y="1133856"/>
                  </a:lnTo>
                  <a:lnTo>
                    <a:pt x="385572" y="1133856"/>
                  </a:lnTo>
                  <a:lnTo>
                    <a:pt x="385572" y="0"/>
                  </a:lnTo>
                  <a:close/>
                </a:path>
                <a:path w="6163309" h="1134110">
                  <a:moveTo>
                    <a:pt x="1830324" y="763524"/>
                  </a:moveTo>
                  <a:lnTo>
                    <a:pt x="1444752" y="763524"/>
                  </a:lnTo>
                  <a:lnTo>
                    <a:pt x="1444752" y="1133856"/>
                  </a:lnTo>
                  <a:lnTo>
                    <a:pt x="1830324" y="1133856"/>
                  </a:lnTo>
                  <a:lnTo>
                    <a:pt x="1830324" y="763524"/>
                  </a:lnTo>
                  <a:close/>
                </a:path>
                <a:path w="6163309" h="1134110">
                  <a:moveTo>
                    <a:pt x="3275076" y="771144"/>
                  </a:moveTo>
                  <a:lnTo>
                    <a:pt x="2889504" y="771144"/>
                  </a:lnTo>
                  <a:lnTo>
                    <a:pt x="2889504" y="1133856"/>
                  </a:lnTo>
                  <a:lnTo>
                    <a:pt x="3275076" y="1133856"/>
                  </a:lnTo>
                  <a:lnTo>
                    <a:pt x="3275076" y="771144"/>
                  </a:lnTo>
                  <a:close/>
                </a:path>
                <a:path w="6163309" h="1134110">
                  <a:moveTo>
                    <a:pt x="4718304" y="906780"/>
                  </a:moveTo>
                  <a:lnTo>
                    <a:pt x="4334256" y="906780"/>
                  </a:lnTo>
                  <a:lnTo>
                    <a:pt x="4334256" y="1133856"/>
                  </a:lnTo>
                  <a:lnTo>
                    <a:pt x="4718304" y="1133856"/>
                  </a:lnTo>
                  <a:lnTo>
                    <a:pt x="4718304" y="906780"/>
                  </a:lnTo>
                  <a:close/>
                </a:path>
                <a:path w="6163309" h="1134110">
                  <a:moveTo>
                    <a:pt x="6163056" y="986028"/>
                  </a:moveTo>
                  <a:lnTo>
                    <a:pt x="5777484" y="986028"/>
                  </a:lnTo>
                  <a:lnTo>
                    <a:pt x="5777484" y="1133856"/>
                  </a:lnTo>
                  <a:lnTo>
                    <a:pt x="6163056" y="1133856"/>
                  </a:lnTo>
                  <a:lnTo>
                    <a:pt x="6163056" y="98602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3884676" y="6156959"/>
              <a:ext cx="7222490" cy="0"/>
            </a:xfrm>
            <a:custGeom>
              <a:avLst/>
              <a:gdLst/>
              <a:ahLst/>
              <a:cxnLst/>
              <a:rect l="l" t="t" r="r" b="b"/>
              <a:pathLst>
                <a:path w="7222490">
                  <a:moveTo>
                    <a:pt x="0" y="0"/>
                  </a:moveTo>
                  <a:lnTo>
                    <a:pt x="7222235" y="0"/>
                  </a:lnTo>
                </a:path>
              </a:pathLst>
            </a:custGeom>
            <a:ln w="12192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6576060" y="5052059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59" h="60960">
                  <a:moveTo>
                    <a:pt x="60959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60959" y="60960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154489" y="4253400"/>
            <a:ext cx="239554" cy="101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237863" y="4082388"/>
            <a:ext cx="239554" cy="101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321426" y="4028668"/>
            <a:ext cx="239554" cy="101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404800" y="4056823"/>
            <a:ext cx="239554" cy="10160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1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600" spc="-1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sz="6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488364" y="4174305"/>
            <a:ext cx="239554" cy="101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515678" y="3604614"/>
            <a:ext cx="239554" cy="101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599050" y="4177505"/>
            <a:ext cx="239554" cy="101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682614" y="4183677"/>
            <a:ext cx="239554" cy="101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765989" y="4284947"/>
            <a:ext cx="239554" cy="101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872413" y="4345069"/>
            <a:ext cx="194786" cy="101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6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sz="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292793" y="4683397"/>
            <a:ext cx="325755" cy="101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一线城市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4376166" y="4683397"/>
            <a:ext cx="325755" cy="101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二线城市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5459730" y="4683397"/>
            <a:ext cx="325755" cy="101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三线城市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6543104" y="4683397"/>
            <a:ext cx="325755" cy="101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四线城市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7626668" y="4683397"/>
            <a:ext cx="325755" cy="101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五线城市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4987480" y="3751585"/>
            <a:ext cx="325755" cy="101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捷达品牌</a:t>
            </a:r>
          </a:p>
        </p:txBody>
      </p:sp>
      <p:sp>
        <p:nvSpPr>
          <p:cNvPr id="68" name="object 68"/>
          <p:cNvSpPr/>
          <p:nvPr/>
        </p:nvSpPr>
        <p:spPr>
          <a:xfrm>
            <a:off x="5392673" y="3789494"/>
            <a:ext cx="44768" cy="45720"/>
          </a:xfrm>
          <a:custGeom>
            <a:avLst/>
            <a:gdLst/>
            <a:ahLst/>
            <a:cxnLst/>
            <a:rect l="l" t="t" r="r" b="b"/>
            <a:pathLst>
              <a:path w="59690" h="60960">
                <a:moveTo>
                  <a:pt x="59435" y="0"/>
                </a:moveTo>
                <a:lnTo>
                  <a:pt x="0" y="0"/>
                </a:lnTo>
                <a:lnTo>
                  <a:pt x="0" y="60960"/>
                </a:lnTo>
                <a:lnTo>
                  <a:pt x="59435" y="60960"/>
                </a:lnTo>
                <a:lnTo>
                  <a:pt x="5943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448109" y="3751585"/>
            <a:ext cx="512921" cy="101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凌清</a:t>
            </a:r>
            <a:r>
              <a:rPr sz="600" spc="-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</a:t>
            </a: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车宇世界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893469" y="3294256"/>
            <a:ext cx="1047750" cy="228600"/>
          </a:xfrm>
          <a:prstGeom prst="rect">
            <a:avLst/>
          </a:prstGeom>
        </p:spPr>
        <p:txBody>
          <a:bodyPr vert="horz" wrap="square" lIns="0" tIns="90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25" spc="-100" dirty="0">
                <a:latin typeface="微软雅黑" panose="020B0503020204020204" pitchFamily="34" charset="-122"/>
                <a:ea typeface="微软雅黑" panose="020B0503020204020204" pitchFamily="34" charset="-122"/>
                <a:cs typeface="PMingLiU"/>
              </a:rPr>
              <a:t>城市级别分布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6389512" y="395738"/>
            <a:ext cx="2170748" cy="257175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26670" rIns="0" bIns="0" rtlCol="0">
            <a:spAutoFit/>
          </a:bodyPr>
          <a:lstStyle/>
          <a:p>
            <a:pPr marL="313690">
              <a:lnSpc>
                <a:spcPct val="100000"/>
              </a:lnSpc>
              <a:spcBef>
                <a:spcPts val="280"/>
              </a:spcBef>
            </a:pPr>
            <a:r>
              <a:rPr sz="1500" spc="-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KOL</a:t>
            </a:r>
            <a:r>
              <a:rPr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匹配度计算示例</a:t>
            </a:r>
            <a:endParaRPr sz="15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DDA41D7E-561C-2501-1FD4-590A31528C88}"/>
              </a:ext>
            </a:extLst>
          </p:cNvPr>
          <p:cNvGrpSpPr/>
          <p:nvPr/>
        </p:nvGrpSpPr>
        <p:grpSpPr>
          <a:xfrm>
            <a:off x="7302293" y="2250831"/>
            <a:ext cx="1231583" cy="184666"/>
            <a:chOff x="4977764" y="1796844"/>
            <a:chExt cx="1231583" cy="184666"/>
          </a:xfrm>
        </p:grpSpPr>
        <p:sp>
          <p:nvSpPr>
            <p:cNvPr id="44" name="object 44"/>
            <p:cNvSpPr/>
            <p:nvPr/>
          </p:nvSpPr>
          <p:spPr>
            <a:xfrm>
              <a:off x="4977764" y="1857825"/>
              <a:ext cx="45720" cy="44768"/>
            </a:xfrm>
            <a:custGeom>
              <a:avLst/>
              <a:gdLst/>
              <a:ahLst/>
              <a:cxnLst/>
              <a:rect l="l" t="t" r="r" b="b"/>
              <a:pathLst>
                <a:path w="60959" h="59689">
                  <a:moveTo>
                    <a:pt x="60959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60959" y="59436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5470398" y="1857825"/>
              <a:ext cx="45720" cy="44768"/>
            </a:xfrm>
            <a:custGeom>
              <a:avLst/>
              <a:gdLst/>
              <a:ahLst/>
              <a:cxnLst/>
              <a:rect l="l" t="t" r="r" b="b"/>
              <a:pathLst>
                <a:path w="60959" h="59689">
                  <a:moveTo>
                    <a:pt x="60959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60959" y="59436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ADEF7F51-C58B-12B1-4E1E-86D9AAEFA692}"/>
                </a:ext>
              </a:extLst>
            </p:cNvPr>
            <p:cNvSpPr txBox="1"/>
            <p:nvPr/>
          </p:nvSpPr>
          <p:spPr>
            <a:xfrm>
              <a:off x="4977764" y="1796844"/>
              <a:ext cx="492634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600" dirty="0">
                  <a:solidFill>
                    <a:srgbClr val="5858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捷达品牌</a:t>
              </a: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8EF3FC50-F1B0-1548-37FA-4954FF677750}"/>
                </a:ext>
              </a:extLst>
            </p:cNvPr>
            <p:cNvSpPr txBox="1"/>
            <p:nvPr/>
          </p:nvSpPr>
          <p:spPr>
            <a:xfrm>
              <a:off x="5472401" y="1796844"/>
              <a:ext cx="736946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600" dirty="0">
                  <a:solidFill>
                    <a:srgbClr val="5858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凌清</a:t>
              </a:r>
              <a:r>
                <a:rPr lang="en-US" altLang="zh-CN" sz="600" dirty="0">
                  <a:solidFill>
                    <a:srgbClr val="5858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_</a:t>
              </a:r>
              <a:r>
                <a:rPr lang="zh-CN" altLang="en-US" sz="600" dirty="0">
                  <a:solidFill>
                    <a:srgbClr val="5858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车宇世界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/>
              <p:cNvSpPr txBox="1"/>
              <p:nvPr/>
            </p:nvSpPr>
            <p:spPr>
              <a:xfrm>
                <a:off x="4459414" y="926566"/>
                <a:ext cx="4128135" cy="2864485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35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媒体覆盖度</a:t>
                </a:r>
              </a:p>
              <a:p>
                <a:pPr>
                  <a:lnSpc>
                    <a:spcPct val="100000"/>
                  </a:lnSpc>
                  <a:spcBef>
                    <a:spcPts val="50"/>
                  </a:spcBef>
                </a:pPr>
                <a:endParaRPr sz="865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12700" marR="221615">
                  <a:lnSpc>
                    <a:spcPct val="100000"/>
                  </a:lnSpc>
                  <a:tabLst>
                    <a:tab pos="5071110" algn="l"/>
                  </a:tabLst>
                </a:pPr>
                <a:r>
                  <a:rPr sz="1200" spc="-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媒体覆盖度综合考量媒体在各分发</a:t>
                </a:r>
                <a:r>
                  <a:rPr sz="1200" spc="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渠</a:t>
                </a:r>
                <a:r>
                  <a:rPr sz="1200" spc="-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道上</a:t>
                </a:r>
                <a:r>
                  <a:rPr sz="1200" spc="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粉</a:t>
                </a:r>
                <a:r>
                  <a:rPr sz="1200" spc="-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丝的</a:t>
                </a:r>
                <a:r>
                  <a:rPr sz="1200" spc="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影</a:t>
                </a:r>
                <a:r>
                  <a:rPr sz="1200" spc="-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响力</a:t>
                </a:r>
                <a:r>
                  <a:rPr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	</a:t>
                </a:r>
                <a:r>
                  <a:rPr sz="1200" spc="-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及 内容有效阅读数</a:t>
                </a:r>
                <a:endParaRPr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  <a:spcBef>
                    <a:spcPts val="85"/>
                  </a:spcBef>
                </a:pPr>
                <a:endParaRPr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12700">
                  <a:lnSpc>
                    <a:spcPct val="100000"/>
                  </a:lnSpc>
                </a:pPr>
                <a:r>
                  <a:rPr sz="105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媒体覆盖度=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105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sz="105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105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05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105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𝐹𝑎𝑛𝑠</m:t>
                        </m:r>
                        <m:r>
                          <a:rPr lang="en-US" altLang="zh-CN" sz="105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05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𝐹𝑣</m:t>
                        </m:r>
                        <m:r>
                          <a:rPr lang="en-US" altLang="zh-CN" sz="105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altLang="zh-CN" sz="105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05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05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05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sz="105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𝑎𝑐𝑡𝑖𝑣𝑒𝑅𝑒𝑎𝑑</m:t>
                            </m:r>
                            <m:r>
                              <m:rPr>
                                <m:sty m:val="p"/>
                              </m:rPr>
                              <a:rPr lang="en-US" altLang="zh-CN" sz="105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ing</m:t>
                            </m:r>
                          </m:e>
                        </m:nary>
                      </m:e>
                    </m:nary>
                  </m:oMath>
                </a14:m>
                <a:endParaRPr sz="10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  <a:spcBef>
                    <a:spcPts val="80"/>
                  </a:spcBef>
                </a:pPr>
                <a:endParaRPr sz="825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222885">
                  <a:lnSpc>
                    <a:spcPct val="100000"/>
                  </a:lnSpc>
                </a:pPr>
                <a:r>
                  <a:rPr sz="900" b="0" spc="-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其中，</a:t>
                </a:r>
                <a:r>
                  <a:rPr sz="900" spc="-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n</a:t>
                </a:r>
                <a:r>
                  <a:rPr sz="900" b="0" spc="-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表示媒体传播渠道数</a:t>
                </a:r>
                <a:r>
                  <a:rPr sz="900" b="0" spc="-2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，Fans</a:t>
                </a:r>
                <a:r>
                  <a:rPr sz="900" b="0" spc="-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标志各媒体在单渠道上的粉丝量</a:t>
                </a:r>
                <a:r>
                  <a:rPr sz="900" b="0" spc="-1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:r>
                  <a:rPr sz="900" spc="-1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Fv</a:t>
                </a:r>
                <a:r>
                  <a:rPr sz="900" b="0" spc="-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表示</a:t>
                </a:r>
                <a:endParaRPr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60"/>
                  </a:spcBef>
                </a:pPr>
                <a:r>
                  <a:rPr sz="9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单个渠道有效粉丝率</a:t>
                </a:r>
                <a:r>
                  <a:rPr sz="900" b="0" spc="-1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:r>
                  <a:rPr sz="900" spc="-1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activeReading</a:t>
                </a:r>
                <a:r>
                  <a:rPr sz="9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表示单渠道有效阅读数</a:t>
                </a:r>
                <a:endParaRPr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  <a:spcBef>
                    <a:spcPts val="65"/>
                  </a:spcBef>
                </a:pPr>
                <a:endParaRPr sz="1275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12700">
                  <a:lnSpc>
                    <a:spcPct val="100000"/>
                  </a:lnSpc>
                </a:pPr>
                <a:r>
                  <a:rPr sz="135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媒体情感调性</a:t>
                </a:r>
              </a:p>
              <a:p>
                <a:pPr marL="12700" marR="5080" algn="just">
                  <a:lnSpc>
                    <a:spcPct val="100000"/>
                  </a:lnSpc>
                  <a:spcBef>
                    <a:spcPts val="1930"/>
                  </a:spcBef>
                </a:pPr>
                <a:r>
                  <a:rPr sz="1200" spc="-1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基于媒体发布内容的标题、正文、</a:t>
                </a:r>
                <a:r>
                  <a:rPr sz="12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提</a:t>
                </a:r>
                <a:r>
                  <a:rPr sz="1200" spc="-1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及品</a:t>
                </a:r>
                <a:r>
                  <a:rPr sz="12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牌</a:t>
                </a:r>
                <a:r>
                  <a:rPr sz="1200" spc="-1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的相</a:t>
                </a:r>
                <a:r>
                  <a:rPr sz="12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关</a:t>
                </a:r>
                <a:r>
                  <a:rPr sz="1200" spc="-1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句子</a:t>
                </a:r>
                <a:r>
                  <a:rPr sz="12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等</a:t>
                </a:r>
                <a:r>
                  <a:rPr sz="1200" spc="-1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，结</a:t>
                </a:r>
                <a:r>
                  <a:rPr sz="1200" spc="-1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sz="1200" spc="-5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合历史积累的行业词库，解析</a:t>
                </a:r>
                <a:r>
                  <a:rPr sz="1200" spc="5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句</a:t>
                </a:r>
                <a:r>
                  <a:rPr sz="1200" spc="-5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法，</a:t>
                </a:r>
                <a:r>
                  <a:rPr sz="1200" spc="5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更</a:t>
                </a:r>
                <a:r>
                  <a:rPr sz="1200" spc="-5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精确</a:t>
                </a:r>
                <a:r>
                  <a:rPr sz="1200" spc="5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计</a:t>
                </a:r>
                <a:r>
                  <a:rPr sz="1200" spc="-5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算媒</a:t>
                </a:r>
                <a:r>
                  <a:rPr sz="1200" spc="5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体</a:t>
                </a:r>
                <a:r>
                  <a:rPr sz="1200" spc="-5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对品</a:t>
                </a:r>
                <a:r>
                  <a:rPr sz="1200" spc="-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牌的情感得分。</a:t>
                </a:r>
                <a:endParaRPr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414" y="926566"/>
                <a:ext cx="4128135" cy="2864485"/>
              </a:xfrm>
              <a:prstGeom prst="rect">
                <a:avLst/>
              </a:prstGeom>
              <a:blipFill rotWithShape="1">
                <a:blip r:embed="rId2"/>
                <a:stretch>
                  <a:fillRect l="-11" t="-181" r="1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bject 3"/>
          <p:cNvSpPr txBox="1"/>
          <p:nvPr/>
        </p:nvSpPr>
        <p:spPr>
          <a:xfrm>
            <a:off x="350977" y="4783066"/>
            <a:ext cx="7089934" cy="170815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备注：蓝色边代表友好</a:t>
            </a:r>
            <a:r>
              <a:rPr sz="1050" spc="-15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媒</a:t>
            </a:r>
            <a:r>
              <a:rPr sz="105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体，</a:t>
            </a:r>
            <a:r>
              <a:rPr sz="1050" spc="-15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红</a:t>
            </a:r>
            <a:r>
              <a:rPr sz="105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色边</a:t>
            </a:r>
            <a:r>
              <a:rPr sz="1050" spc="-15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</a:t>
            </a:r>
            <a:r>
              <a:rPr sz="105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表敏</a:t>
            </a:r>
            <a:r>
              <a:rPr sz="1050" spc="-15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</a:t>
            </a:r>
            <a:r>
              <a:rPr sz="105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媒体</a:t>
            </a:r>
            <a:r>
              <a:rPr sz="1050" spc="-15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r>
              <a:rPr sz="105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边的</a:t>
            </a:r>
            <a:r>
              <a:rPr sz="1050" spc="-15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粗</a:t>
            </a:r>
            <a:r>
              <a:rPr sz="105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细代</a:t>
            </a:r>
            <a:r>
              <a:rPr sz="1050" spc="-15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</a:t>
            </a:r>
            <a:r>
              <a:rPr sz="105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媒体</a:t>
            </a:r>
            <a:r>
              <a:rPr sz="1050" spc="-15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</a:t>
            </a:r>
            <a:r>
              <a:rPr sz="105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出相</a:t>
            </a:r>
            <a:r>
              <a:rPr sz="1050" spc="-15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</a:t>
            </a:r>
            <a:r>
              <a:rPr sz="105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品牌</a:t>
            </a:r>
            <a:r>
              <a:rPr sz="1050" spc="-15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sz="105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频次</a:t>
            </a:r>
            <a:r>
              <a:rPr sz="1050" spc="-15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r>
              <a:rPr sz="105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元素</a:t>
            </a:r>
            <a:r>
              <a:rPr sz="1050" spc="-15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</a:t>
            </a:r>
            <a:r>
              <a:rPr sz="105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小代</a:t>
            </a:r>
            <a:r>
              <a:rPr sz="1050" spc="-15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</a:t>
            </a:r>
            <a:r>
              <a:rPr sz="105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媒体</a:t>
            </a:r>
            <a:r>
              <a:rPr sz="1050" spc="-15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sz="105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覆盖度</a:t>
            </a:r>
            <a:endParaRPr sz="105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99407" y="4045215"/>
            <a:ext cx="4449699" cy="4540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1123" y="1289072"/>
            <a:ext cx="3724510" cy="27559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00100" y="354022"/>
            <a:ext cx="7886700" cy="378468"/>
          </a:xfrm>
          <a:prstGeom prst="rect">
            <a:avLst/>
          </a:prstGeom>
        </p:spPr>
        <p:txBody>
          <a:bodyPr vert="horz" wrap="square" lIns="0" tIns="9048" rIns="0" bIns="0" rtlCol="0" anchor="ctr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zh-CN" altLang="en-US" sz="2400" b="1" spc="-155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大数据敏感媒体识别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957036" y="1746244"/>
            <a:ext cx="5119982" cy="2230274"/>
            <a:chOff x="5374439" y="2501971"/>
            <a:chExt cx="6826642" cy="2973699"/>
          </a:xfrm>
        </p:grpSpPr>
        <p:sp>
          <p:nvSpPr>
            <p:cNvPr id="14" name="文本框 13"/>
            <p:cNvSpPr txBox="1"/>
            <p:nvPr/>
          </p:nvSpPr>
          <p:spPr>
            <a:xfrm>
              <a:off x="5749061" y="2501971"/>
              <a:ext cx="5853980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敏感媒体影响力计算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672885" y="3436952"/>
              <a:ext cx="3659560" cy="733313"/>
              <a:chOff x="7307889" y="5494775"/>
              <a:chExt cx="3659560" cy="591182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7307889" y="5638297"/>
                <a:ext cx="1307253" cy="3214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千人互动率</a:t>
                </a:r>
                <a:r>
                  <a:rPr kumimoji="0" lang="en-US" altLang="zh-CN" sz="13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=</a:t>
                </a:r>
                <a:endParaRPr kumimoji="0" lang="zh-CN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25" name="直接连接符 24"/>
              <p:cNvCxnSpPr/>
              <p:nvPr/>
            </p:nvCxnSpPr>
            <p:spPr>
              <a:xfrm flipV="1">
                <a:off x="8664593" y="5784722"/>
                <a:ext cx="1292929" cy="65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矩形 25"/>
              <p:cNvSpPr/>
              <p:nvPr/>
            </p:nvSpPr>
            <p:spPr>
              <a:xfrm>
                <a:off x="8740818" y="5494775"/>
                <a:ext cx="1140473" cy="2716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有效评论量</a:t>
                </a: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8740818" y="5814296"/>
                <a:ext cx="1140473" cy="2716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有效阅读量</a:t>
                </a:r>
              </a:p>
            </p:txBody>
          </p:sp>
          <p:sp>
            <p:nvSpPr>
              <p:cNvPr id="28" name="乘号 27"/>
              <p:cNvSpPr/>
              <p:nvPr/>
            </p:nvSpPr>
            <p:spPr>
              <a:xfrm>
                <a:off x="10029376" y="5669914"/>
                <a:ext cx="284632" cy="277000"/>
              </a:xfrm>
              <a:prstGeom prst="mathMultiply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0278733" y="5669915"/>
                <a:ext cx="688716" cy="282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1000</a:t>
                </a: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5374439" y="5076890"/>
              <a:ext cx="6826642" cy="398780"/>
              <a:chOff x="6855717" y="6442740"/>
              <a:chExt cx="6826642" cy="321488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855717" y="6442740"/>
                <a:ext cx="1662853" cy="3214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媒体综合影响力</a:t>
                </a:r>
                <a:r>
                  <a:rPr kumimoji="0" lang="en-US" altLang="zh-CN" sz="13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=</a:t>
                </a:r>
                <a:endParaRPr kumimoji="0" lang="zh-CN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8383072" y="6461581"/>
                <a:ext cx="5299287" cy="2716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round(LOG10(40*</a:t>
                </a:r>
                <a:r>
                  <a:rPr kumimoji="0" lang="zh-CN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千人互动率</a:t>
                </a:r>
                <a:r>
                  <a:rPr kumimoji="0" lang="en-US" altLang="zh-C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+60</a:t>
                </a:r>
                <a:r>
                  <a:rPr kumimoji="0" lang="zh-CN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*用户情感得分</a:t>
                </a:r>
                <a:r>
                  <a:rPr kumimoji="0" lang="en-US" altLang="zh-C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+10)*100,2)</a:t>
                </a:r>
                <a:endParaRPr kumimoji="0" lang="zh-CN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606009" y="4434210"/>
              <a:ext cx="4525842" cy="424031"/>
              <a:chOff x="6526201" y="5897903"/>
              <a:chExt cx="4525842" cy="341846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6526201" y="5897903"/>
                <a:ext cx="1307253" cy="3214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文本情感</a:t>
                </a:r>
                <a:r>
                  <a:rPr lang="zh-CN" altLang="en-US" sz="105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值</a:t>
                </a:r>
                <a:r>
                  <a:rPr kumimoji="0" lang="en-US" altLang="zh-CN" sz="13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=</a:t>
                </a:r>
                <a:endParaRPr kumimoji="0" lang="zh-CN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7914010" y="5941100"/>
                <a:ext cx="2098370" cy="2890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SnowNLP(comment)</a:t>
                </a:r>
              </a:p>
            </p:txBody>
          </p:sp>
          <p:sp>
            <p:nvSpPr>
              <p:cNvPr id="20" name="乘号 19"/>
              <p:cNvSpPr/>
              <p:nvPr/>
            </p:nvSpPr>
            <p:spPr>
              <a:xfrm>
                <a:off x="10077892" y="5923092"/>
                <a:ext cx="284632" cy="277000"/>
              </a:xfrm>
              <a:prstGeom prst="mathMultiply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0364220" y="5941100"/>
                <a:ext cx="687823" cy="298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1000</a:t>
                </a:r>
              </a:p>
            </p:txBody>
          </p:sp>
        </p:grpSp>
      </p:grpSp>
      <p:sp>
        <p:nvSpPr>
          <p:cNvPr id="30" name="矩形 29"/>
          <p:cNvSpPr/>
          <p:nvPr/>
        </p:nvSpPr>
        <p:spPr>
          <a:xfrm>
            <a:off x="3885116" y="1490904"/>
            <a:ext cx="5096258" cy="278910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标题 1"/>
          <p:cNvSpPr txBox="1"/>
          <p:nvPr/>
        </p:nvSpPr>
        <p:spPr bwMode="auto">
          <a:xfrm>
            <a:off x="787327" y="324192"/>
            <a:ext cx="5351226" cy="377825"/>
          </a:xfrm>
          <a:prstGeom prst="rect">
            <a:avLst/>
          </a:prstGeom>
        </p:spPr>
        <p:txBody>
          <a:bodyPr vert="horz" wrap="square" lIns="0" tIns="9048" rIns="0" bIns="0" rtlCol="0" anchor="ctr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95"/>
              </a:spcBef>
              <a:buNone/>
              <a:defRPr sz="2950" b="1" spc="-155">
                <a:solidFill>
                  <a:srgbClr val="C0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400" dirty="0">
                <a:ea typeface="微软雅黑" panose="020B0503020204020204" pitchFamily="34" charset="-122"/>
              </a:rPr>
              <a:t>敏感媒体管理数据模型</a:t>
            </a:r>
          </a:p>
        </p:txBody>
      </p:sp>
      <p:cxnSp>
        <p:nvCxnSpPr>
          <p:cNvPr id="33" name="直线箭头连接符 14"/>
          <p:cNvCxnSpPr/>
          <p:nvPr/>
        </p:nvCxnSpPr>
        <p:spPr>
          <a:xfrm>
            <a:off x="503522" y="4079441"/>
            <a:ext cx="3132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95"/>
          <p:cNvCxnSpPr/>
          <p:nvPr/>
        </p:nvCxnSpPr>
        <p:spPr>
          <a:xfrm flipV="1">
            <a:off x="503522" y="2567273"/>
            <a:ext cx="0" cy="1512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20"/>
          <p:cNvCxnSpPr/>
          <p:nvPr/>
        </p:nvCxnSpPr>
        <p:spPr>
          <a:xfrm>
            <a:off x="503522" y="3360838"/>
            <a:ext cx="3132348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96"/>
          <p:cNvCxnSpPr/>
          <p:nvPr/>
        </p:nvCxnSpPr>
        <p:spPr>
          <a:xfrm flipV="1">
            <a:off x="2063990" y="2567273"/>
            <a:ext cx="0" cy="1512168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同侧圆角矩形 37"/>
          <p:cNvSpPr/>
          <p:nvPr/>
        </p:nvSpPr>
        <p:spPr>
          <a:xfrm rot="16200000">
            <a:off x="1000228" y="2283241"/>
            <a:ext cx="567058" cy="1431160"/>
          </a:xfrm>
          <a:prstGeom prst="round2SameRect">
            <a:avLst>
              <a:gd name="adj1" fmla="val 8167"/>
              <a:gd name="adj2" fmla="val 0"/>
            </a:avLst>
          </a:prstGeom>
          <a:noFill/>
          <a:ln w="12700">
            <a:solidFill>
              <a:srgbClr val="A5A4A5"/>
            </a:solidFill>
            <a:prstDash val="sysDot"/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kumimoji="1" lang="zh-CN" alt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同侧圆角矩形 38"/>
          <p:cNvSpPr/>
          <p:nvPr/>
        </p:nvSpPr>
        <p:spPr>
          <a:xfrm rot="16200000">
            <a:off x="1000227" y="3013711"/>
            <a:ext cx="567058" cy="1431160"/>
          </a:xfrm>
          <a:prstGeom prst="round2SameRect">
            <a:avLst>
              <a:gd name="adj1" fmla="val 8167"/>
              <a:gd name="adj2" fmla="val 0"/>
            </a:avLst>
          </a:prstGeom>
          <a:noFill/>
          <a:ln w="12700">
            <a:solidFill>
              <a:srgbClr val="A5A4A5"/>
            </a:solidFill>
            <a:prstDash val="sysDot"/>
            <a:miter lim="400000"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同侧圆角矩形 39"/>
          <p:cNvSpPr/>
          <p:nvPr/>
        </p:nvSpPr>
        <p:spPr>
          <a:xfrm rot="5400000">
            <a:off x="2560696" y="3013711"/>
            <a:ext cx="567058" cy="1431160"/>
          </a:xfrm>
          <a:prstGeom prst="round2SameRect">
            <a:avLst>
              <a:gd name="adj1" fmla="val 8167"/>
              <a:gd name="adj2" fmla="val 0"/>
            </a:avLst>
          </a:prstGeom>
          <a:noFill/>
          <a:ln w="12700">
            <a:solidFill>
              <a:srgbClr val="A5A4A5"/>
            </a:solidFill>
            <a:prstDash val="sysDot"/>
            <a:miter lim="400000"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同侧圆角矩形 40"/>
          <p:cNvSpPr/>
          <p:nvPr/>
        </p:nvSpPr>
        <p:spPr>
          <a:xfrm rot="5400000">
            <a:off x="2558242" y="2283241"/>
            <a:ext cx="567058" cy="1431160"/>
          </a:xfrm>
          <a:prstGeom prst="round2SameRect">
            <a:avLst>
              <a:gd name="adj1" fmla="val 8167"/>
              <a:gd name="adj2" fmla="val 0"/>
            </a:avLst>
          </a:prstGeom>
          <a:noFill/>
          <a:ln w="12700">
            <a:solidFill>
              <a:srgbClr val="A5A4A5"/>
            </a:solidFill>
            <a:prstDash val="sysDot"/>
            <a:miter lim="400000"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 rot="16200000">
            <a:off x="155178" y="2680337"/>
            <a:ext cx="483870" cy="21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破坏力</a:t>
            </a:r>
          </a:p>
        </p:txBody>
      </p:sp>
      <p:sp>
        <p:nvSpPr>
          <p:cNvPr id="43" name="同侧圆角矩形 42"/>
          <p:cNvSpPr/>
          <p:nvPr/>
        </p:nvSpPr>
        <p:spPr>
          <a:xfrm rot="16200000">
            <a:off x="876260" y="3111464"/>
            <a:ext cx="567058" cy="1431160"/>
          </a:xfrm>
          <a:prstGeom prst="round2SameRect">
            <a:avLst>
              <a:gd name="adj1" fmla="val 8167"/>
              <a:gd name="adj2" fmla="val 0"/>
            </a:avLst>
          </a:prstGeom>
          <a:noFill/>
          <a:ln w="12700"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kumimoji="1"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242075" y="4124043"/>
            <a:ext cx="483870" cy="21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友好度</a:t>
            </a:r>
          </a:p>
        </p:txBody>
      </p:sp>
      <p:sp>
        <p:nvSpPr>
          <p:cNvPr id="45" name="同侧圆角矩形 44"/>
          <p:cNvSpPr/>
          <p:nvPr/>
        </p:nvSpPr>
        <p:spPr>
          <a:xfrm rot="16200000">
            <a:off x="559481" y="2730709"/>
            <a:ext cx="567058" cy="550395"/>
          </a:xfrm>
          <a:prstGeom prst="round2SameRect">
            <a:avLst>
              <a:gd name="adj1" fmla="val 8167"/>
              <a:gd name="adj2" fmla="val 0"/>
            </a:avLst>
          </a:prstGeom>
          <a:solidFill>
            <a:srgbClr val="C00000"/>
          </a:solidFill>
          <a:ln w="12700">
            <a:noFill/>
            <a:prstDash val="sysDot"/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kumimoji="1" lang="zh-CN" alt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同侧圆角矩形 45"/>
          <p:cNvSpPr/>
          <p:nvPr/>
        </p:nvSpPr>
        <p:spPr>
          <a:xfrm rot="5400000">
            <a:off x="2998623" y="2731600"/>
            <a:ext cx="567058" cy="550395"/>
          </a:xfrm>
          <a:prstGeom prst="round2SameRect">
            <a:avLst>
              <a:gd name="adj1" fmla="val 8167"/>
              <a:gd name="adj2" fmla="val 0"/>
            </a:avLst>
          </a:prstGeom>
          <a:solidFill>
            <a:schemeClr val="accent3">
              <a:lumMod val="50000"/>
            </a:schemeClr>
          </a:solidFill>
          <a:ln w="12700">
            <a:noFill/>
            <a:prstDash val="sysDot"/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kumimoji="1" lang="zh-CN" alt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29708" y="2809699"/>
            <a:ext cx="523706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威胁媒体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075006" y="2800082"/>
            <a:ext cx="523706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基盘</a:t>
            </a:r>
            <a:endParaRPr kumimoji="1"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</a:t>
            </a:r>
          </a:p>
        </p:txBody>
      </p:sp>
      <p:sp>
        <p:nvSpPr>
          <p:cNvPr id="49" name="同侧圆角矩形 48"/>
          <p:cNvSpPr/>
          <p:nvPr/>
        </p:nvSpPr>
        <p:spPr>
          <a:xfrm rot="16200000">
            <a:off x="559482" y="3455774"/>
            <a:ext cx="567058" cy="550395"/>
          </a:xfrm>
          <a:prstGeom prst="round2SameRect">
            <a:avLst>
              <a:gd name="adj1" fmla="val 8167"/>
              <a:gd name="adj2" fmla="val 0"/>
            </a:avLst>
          </a:prstGeom>
          <a:solidFill>
            <a:schemeClr val="bg2">
              <a:lumMod val="75000"/>
            </a:schemeClr>
          </a:solidFill>
          <a:ln w="12700">
            <a:noFill/>
            <a:prstDash val="sysDot"/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kumimoji="1" lang="zh-CN" alt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83" y="3534764"/>
            <a:ext cx="523706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痩狗媒体</a:t>
            </a:r>
          </a:p>
        </p:txBody>
      </p:sp>
      <p:sp>
        <p:nvSpPr>
          <p:cNvPr id="51" name="同侧圆角矩形 50"/>
          <p:cNvSpPr/>
          <p:nvPr/>
        </p:nvSpPr>
        <p:spPr>
          <a:xfrm rot="5400000">
            <a:off x="3001441" y="3455775"/>
            <a:ext cx="567058" cy="550395"/>
          </a:xfrm>
          <a:prstGeom prst="round2SameRect">
            <a:avLst>
              <a:gd name="adj1" fmla="val 8167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noFill/>
            <a:prstDash val="sysDot"/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kumimoji="1" lang="zh-CN" alt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067364" y="3558667"/>
            <a:ext cx="523706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稳定媒体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1284696" y="2915835"/>
            <a:ext cx="604520" cy="218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加大力度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257893" y="2913901"/>
            <a:ext cx="604520" cy="218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持续投入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2265164" y="3649652"/>
            <a:ext cx="604520" cy="218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最低投入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286311" y="3664708"/>
            <a:ext cx="604520" cy="218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淘汰出库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512580" y="1442887"/>
            <a:ext cx="2972873" cy="818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通过媒体破坏力和友好度</a:t>
            </a:r>
            <a:r>
              <a:rPr kumimoji="1"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个数据坐标维度，构建数据库的波士顿矩阵体系，形成以数据驱动的核心决策逻辑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28650" y="1382051"/>
            <a:ext cx="7886700" cy="3263504"/>
          </a:xfrm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95866" y="288764"/>
            <a:ext cx="2621280" cy="42354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defRPr kumimoji="0" sz="2800" b="1" i="1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i="0" dirty="0"/>
              <a:t>敏感媒体模型示意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cs typeface="+mn-cs"/>
            </a:endParaRPr>
          </a:p>
        </p:txBody>
      </p:sp>
      <p:graphicFrame>
        <p:nvGraphicFramePr>
          <p:cNvPr id="41" name="图表 40"/>
          <p:cNvGraphicFramePr/>
          <p:nvPr/>
        </p:nvGraphicFramePr>
        <p:xfrm>
          <a:off x="343054" y="873470"/>
          <a:ext cx="8678436" cy="3742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3" name="文本框 1"/>
          <p:cNvSpPr txBox="1"/>
          <p:nvPr/>
        </p:nvSpPr>
        <p:spPr>
          <a:xfrm>
            <a:off x="3271093" y="1088498"/>
            <a:ext cx="703937" cy="15993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千人互动率</a:t>
            </a:r>
          </a:p>
        </p:txBody>
      </p:sp>
      <p:sp>
        <p:nvSpPr>
          <p:cNvPr id="2" name="椭圆 1"/>
          <p:cNvSpPr/>
          <p:nvPr/>
        </p:nvSpPr>
        <p:spPr>
          <a:xfrm>
            <a:off x="1433945" y="1351268"/>
            <a:ext cx="1548245" cy="592282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高破坏</a:t>
            </a: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敏感媒体</a:t>
            </a:r>
          </a:p>
        </p:txBody>
      </p:sp>
      <p:sp>
        <p:nvSpPr>
          <p:cNvPr id="7" name="椭圆 6"/>
          <p:cNvSpPr/>
          <p:nvPr/>
        </p:nvSpPr>
        <p:spPr>
          <a:xfrm>
            <a:off x="5227718" y="1248436"/>
            <a:ext cx="1548245" cy="592282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高价值</a:t>
            </a: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友好媒体</a:t>
            </a:r>
          </a:p>
        </p:txBody>
      </p:sp>
      <p:sp>
        <p:nvSpPr>
          <p:cNvPr id="8" name="椭圆 7"/>
          <p:cNvSpPr/>
          <p:nvPr/>
        </p:nvSpPr>
        <p:spPr>
          <a:xfrm>
            <a:off x="5404363" y="4023264"/>
            <a:ext cx="1548245" cy="592282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低价值</a:t>
            </a: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友好媒体</a:t>
            </a:r>
          </a:p>
        </p:txBody>
      </p:sp>
      <p:sp>
        <p:nvSpPr>
          <p:cNvPr id="10" name="椭圆 9"/>
          <p:cNvSpPr/>
          <p:nvPr/>
        </p:nvSpPr>
        <p:spPr>
          <a:xfrm>
            <a:off x="1433945" y="4023264"/>
            <a:ext cx="1548245" cy="592282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低破坏</a:t>
            </a: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敏感媒体</a:t>
            </a: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object 250"/>
          <p:cNvSpPr txBox="1">
            <a:spLocks noGrp="1"/>
          </p:cNvSpPr>
          <p:nvPr>
            <p:ph type="title"/>
          </p:nvPr>
        </p:nvSpPr>
        <p:spPr>
          <a:xfrm>
            <a:off x="741778" y="257942"/>
            <a:ext cx="3262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迪思</a:t>
            </a:r>
            <a:r>
              <a:rPr sz="2400" b="1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媒体管理优势概览</a:t>
            </a:r>
            <a:endParaRPr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340025" y="1109290"/>
            <a:ext cx="2244929" cy="3321368"/>
            <a:chOff x="1585773" y="160850"/>
            <a:chExt cx="2423603" cy="3562139"/>
          </a:xfrm>
        </p:grpSpPr>
        <p:sp>
          <p:nvSpPr>
            <p:cNvPr id="252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3260697" y="160850"/>
              <a:ext cx="748679" cy="701336"/>
            </a:xfrm>
            <a:custGeom>
              <a:avLst/>
              <a:gdLst>
                <a:gd name="connsiteX0" fmla="*/ 48827 w 748680"/>
                <a:gd name="connsiteY0" fmla="*/ 0 h 701336"/>
                <a:gd name="connsiteX1" fmla="*/ 631788 w 748680"/>
                <a:gd name="connsiteY1" fmla="*/ 0 h 701336"/>
                <a:gd name="connsiteX2" fmla="*/ 748680 w 748680"/>
                <a:gd name="connsiteY2" fmla="*/ 116892 h 701336"/>
                <a:gd name="connsiteX3" fmla="*/ 748680 w 748680"/>
                <a:gd name="connsiteY3" fmla="*/ 584444 h 701336"/>
                <a:gd name="connsiteX4" fmla="*/ 631788 w 748680"/>
                <a:gd name="connsiteY4" fmla="*/ 701336 h 701336"/>
                <a:gd name="connsiteX5" fmla="*/ 48827 w 748680"/>
                <a:gd name="connsiteY5" fmla="*/ 701336 h 701336"/>
                <a:gd name="connsiteX6" fmla="*/ 3327 w 748680"/>
                <a:gd name="connsiteY6" fmla="*/ 692150 h 701336"/>
                <a:gd name="connsiteX7" fmla="*/ 0 w 748680"/>
                <a:gd name="connsiteY7" fmla="*/ 689907 h 701336"/>
                <a:gd name="connsiteX8" fmla="*/ 0 w 748680"/>
                <a:gd name="connsiteY8" fmla="*/ 11429 h 701336"/>
                <a:gd name="connsiteX9" fmla="*/ 3327 w 748680"/>
                <a:gd name="connsiteY9" fmla="*/ 9186 h 701336"/>
                <a:gd name="connsiteX10" fmla="*/ 48827 w 748680"/>
                <a:gd name="connsiteY10" fmla="*/ 0 h 70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8680" h="701336">
                  <a:moveTo>
                    <a:pt x="48827" y="0"/>
                  </a:moveTo>
                  <a:lnTo>
                    <a:pt x="631788" y="0"/>
                  </a:lnTo>
                  <a:cubicBezTo>
                    <a:pt x="696346" y="0"/>
                    <a:pt x="748680" y="52334"/>
                    <a:pt x="748680" y="116892"/>
                  </a:cubicBezTo>
                  <a:lnTo>
                    <a:pt x="748680" y="584444"/>
                  </a:lnTo>
                  <a:cubicBezTo>
                    <a:pt x="748680" y="649002"/>
                    <a:pt x="696346" y="701336"/>
                    <a:pt x="631788" y="701336"/>
                  </a:cubicBezTo>
                  <a:lnTo>
                    <a:pt x="48827" y="701336"/>
                  </a:lnTo>
                  <a:cubicBezTo>
                    <a:pt x="32688" y="701336"/>
                    <a:pt x="17312" y="698065"/>
                    <a:pt x="3327" y="692150"/>
                  </a:cubicBezTo>
                  <a:lnTo>
                    <a:pt x="0" y="689907"/>
                  </a:lnTo>
                  <a:lnTo>
                    <a:pt x="0" y="11429"/>
                  </a:lnTo>
                  <a:lnTo>
                    <a:pt x="3327" y="9186"/>
                  </a:lnTo>
                  <a:cubicBezTo>
                    <a:pt x="17312" y="3271"/>
                    <a:pt x="32688" y="0"/>
                    <a:pt x="48827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80000"/>
                </a:lnSpc>
                <a:spcAft>
                  <a:spcPts val="0"/>
                </a:spcAft>
              </a:pPr>
              <a:r>
                <a:rPr lang="en-US" sz="3600" kern="1200">
                  <a:solidFill>
                    <a:srgbClr val="FFFFFF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  <p:sp>
          <p:nvSpPr>
            <p:cNvPr id="253" name="任意多边形: 形状 15"/>
            <p:cNvSpPr/>
            <p:nvPr>
              <p:custDataLst>
                <p:tags r:id="rId10"/>
              </p:custDataLst>
            </p:nvPr>
          </p:nvSpPr>
          <p:spPr>
            <a:xfrm>
              <a:off x="3250338" y="2049840"/>
              <a:ext cx="748678" cy="701336"/>
            </a:xfrm>
            <a:custGeom>
              <a:avLst/>
              <a:gdLst>
                <a:gd name="connsiteX0" fmla="*/ 48825 w 748678"/>
                <a:gd name="connsiteY0" fmla="*/ 0 h 701336"/>
                <a:gd name="connsiteX1" fmla="*/ 631786 w 748678"/>
                <a:gd name="connsiteY1" fmla="*/ 0 h 701336"/>
                <a:gd name="connsiteX2" fmla="*/ 748678 w 748678"/>
                <a:gd name="connsiteY2" fmla="*/ 116892 h 701336"/>
                <a:gd name="connsiteX3" fmla="*/ 748678 w 748678"/>
                <a:gd name="connsiteY3" fmla="*/ 584444 h 701336"/>
                <a:gd name="connsiteX4" fmla="*/ 631786 w 748678"/>
                <a:gd name="connsiteY4" fmla="*/ 701336 h 701336"/>
                <a:gd name="connsiteX5" fmla="*/ 48825 w 748678"/>
                <a:gd name="connsiteY5" fmla="*/ 701336 h 701336"/>
                <a:gd name="connsiteX6" fmla="*/ 3325 w 748678"/>
                <a:gd name="connsiteY6" fmla="*/ 692150 h 701336"/>
                <a:gd name="connsiteX7" fmla="*/ 0 w 748678"/>
                <a:gd name="connsiteY7" fmla="*/ 689908 h 701336"/>
                <a:gd name="connsiteX8" fmla="*/ 0 w 748678"/>
                <a:gd name="connsiteY8" fmla="*/ 11428 h 701336"/>
                <a:gd name="connsiteX9" fmla="*/ 3325 w 748678"/>
                <a:gd name="connsiteY9" fmla="*/ 9186 h 701336"/>
                <a:gd name="connsiteX10" fmla="*/ 48825 w 748678"/>
                <a:gd name="connsiteY10" fmla="*/ 0 h 70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8678" h="701336">
                  <a:moveTo>
                    <a:pt x="48825" y="0"/>
                  </a:moveTo>
                  <a:lnTo>
                    <a:pt x="631786" y="0"/>
                  </a:lnTo>
                  <a:cubicBezTo>
                    <a:pt x="696344" y="0"/>
                    <a:pt x="748678" y="52334"/>
                    <a:pt x="748678" y="116892"/>
                  </a:cubicBezTo>
                  <a:lnTo>
                    <a:pt x="748678" y="584444"/>
                  </a:lnTo>
                  <a:cubicBezTo>
                    <a:pt x="748678" y="649002"/>
                    <a:pt x="696344" y="701336"/>
                    <a:pt x="631786" y="701336"/>
                  </a:cubicBezTo>
                  <a:lnTo>
                    <a:pt x="48825" y="701336"/>
                  </a:lnTo>
                  <a:cubicBezTo>
                    <a:pt x="32686" y="701336"/>
                    <a:pt x="17310" y="698065"/>
                    <a:pt x="3325" y="692150"/>
                  </a:cubicBezTo>
                  <a:lnTo>
                    <a:pt x="0" y="689908"/>
                  </a:lnTo>
                  <a:lnTo>
                    <a:pt x="0" y="11428"/>
                  </a:lnTo>
                  <a:lnTo>
                    <a:pt x="3325" y="9186"/>
                  </a:lnTo>
                  <a:cubicBezTo>
                    <a:pt x="17310" y="3271"/>
                    <a:pt x="32686" y="0"/>
                    <a:pt x="48825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80000"/>
                </a:lnSpc>
                <a:spcAft>
                  <a:spcPts val="0"/>
                </a:spcAft>
              </a:pPr>
              <a:r>
                <a:rPr lang="en-US" sz="3600" kern="1200">
                  <a:solidFill>
                    <a:srgbClr val="000000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  <p:sp>
          <p:nvSpPr>
            <p:cNvPr id="254" name="任意多边形: 形状 16"/>
            <p:cNvSpPr/>
            <p:nvPr>
              <p:custDataLst>
                <p:tags r:id="rId11"/>
              </p:custDataLst>
            </p:nvPr>
          </p:nvSpPr>
          <p:spPr>
            <a:xfrm>
              <a:off x="3260698" y="1105023"/>
              <a:ext cx="748678" cy="701333"/>
            </a:xfrm>
            <a:custGeom>
              <a:avLst/>
              <a:gdLst>
                <a:gd name="connsiteX0" fmla="*/ 48825 w 748678"/>
                <a:gd name="connsiteY0" fmla="*/ 0 h 701336"/>
                <a:gd name="connsiteX1" fmla="*/ 631786 w 748678"/>
                <a:gd name="connsiteY1" fmla="*/ 0 h 701336"/>
                <a:gd name="connsiteX2" fmla="*/ 748678 w 748678"/>
                <a:gd name="connsiteY2" fmla="*/ 116892 h 701336"/>
                <a:gd name="connsiteX3" fmla="*/ 748678 w 748678"/>
                <a:gd name="connsiteY3" fmla="*/ 584444 h 701336"/>
                <a:gd name="connsiteX4" fmla="*/ 631786 w 748678"/>
                <a:gd name="connsiteY4" fmla="*/ 701336 h 701336"/>
                <a:gd name="connsiteX5" fmla="*/ 48825 w 748678"/>
                <a:gd name="connsiteY5" fmla="*/ 701336 h 701336"/>
                <a:gd name="connsiteX6" fmla="*/ 3325 w 748678"/>
                <a:gd name="connsiteY6" fmla="*/ 692150 h 701336"/>
                <a:gd name="connsiteX7" fmla="*/ 0 w 748678"/>
                <a:gd name="connsiteY7" fmla="*/ 689908 h 701336"/>
                <a:gd name="connsiteX8" fmla="*/ 0 w 748678"/>
                <a:gd name="connsiteY8" fmla="*/ 11428 h 701336"/>
                <a:gd name="connsiteX9" fmla="*/ 3325 w 748678"/>
                <a:gd name="connsiteY9" fmla="*/ 9186 h 701336"/>
                <a:gd name="connsiteX10" fmla="*/ 48825 w 748678"/>
                <a:gd name="connsiteY10" fmla="*/ 0 h 70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8678" h="701336">
                  <a:moveTo>
                    <a:pt x="48825" y="0"/>
                  </a:moveTo>
                  <a:lnTo>
                    <a:pt x="631786" y="0"/>
                  </a:lnTo>
                  <a:cubicBezTo>
                    <a:pt x="696344" y="0"/>
                    <a:pt x="748678" y="52334"/>
                    <a:pt x="748678" y="116892"/>
                  </a:cubicBezTo>
                  <a:lnTo>
                    <a:pt x="748678" y="584444"/>
                  </a:lnTo>
                  <a:cubicBezTo>
                    <a:pt x="748678" y="649002"/>
                    <a:pt x="696344" y="701336"/>
                    <a:pt x="631786" y="701336"/>
                  </a:cubicBezTo>
                  <a:lnTo>
                    <a:pt x="48825" y="701336"/>
                  </a:lnTo>
                  <a:cubicBezTo>
                    <a:pt x="32686" y="701336"/>
                    <a:pt x="17310" y="698065"/>
                    <a:pt x="3325" y="692150"/>
                  </a:cubicBezTo>
                  <a:lnTo>
                    <a:pt x="0" y="689908"/>
                  </a:lnTo>
                  <a:lnTo>
                    <a:pt x="0" y="11428"/>
                  </a:lnTo>
                  <a:lnTo>
                    <a:pt x="3325" y="9186"/>
                  </a:lnTo>
                  <a:cubicBezTo>
                    <a:pt x="17310" y="3271"/>
                    <a:pt x="32686" y="0"/>
                    <a:pt x="48825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80000"/>
                </a:lnSpc>
                <a:spcAft>
                  <a:spcPts val="0"/>
                </a:spcAft>
              </a:pPr>
              <a:r>
                <a:rPr lang="en-US" sz="3600" kern="1200">
                  <a:solidFill>
                    <a:srgbClr val="FFFFFF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</a:p>
          </p:txBody>
        </p:sp>
        <p:sp>
          <p:nvSpPr>
            <p:cNvPr id="255" name="任意多边形: 形状 17"/>
            <p:cNvSpPr/>
            <p:nvPr>
              <p:custDataLst>
                <p:tags r:id="rId12"/>
              </p:custDataLst>
            </p:nvPr>
          </p:nvSpPr>
          <p:spPr>
            <a:xfrm>
              <a:off x="3250338" y="3021653"/>
              <a:ext cx="759038" cy="701336"/>
            </a:xfrm>
            <a:custGeom>
              <a:avLst/>
              <a:gdLst>
                <a:gd name="connsiteX0" fmla="*/ 45869 w 745722"/>
                <a:gd name="connsiteY0" fmla="*/ 0 h 701336"/>
                <a:gd name="connsiteX1" fmla="*/ 628830 w 745722"/>
                <a:gd name="connsiteY1" fmla="*/ 0 h 701336"/>
                <a:gd name="connsiteX2" fmla="*/ 745722 w 745722"/>
                <a:gd name="connsiteY2" fmla="*/ 116892 h 701336"/>
                <a:gd name="connsiteX3" fmla="*/ 745722 w 745722"/>
                <a:gd name="connsiteY3" fmla="*/ 584444 h 701336"/>
                <a:gd name="connsiteX4" fmla="*/ 628830 w 745722"/>
                <a:gd name="connsiteY4" fmla="*/ 701336 h 701336"/>
                <a:gd name="connsiteX5" fmla="*/ 45869 w 745722"/>
                <a:gd name="connsiteY5" fmla="*/ 701336 h 701336"/>
                <a:gd name="connsiteX6" fmla="*/ 369 w 745722"/>
                <a:gd name="connsiteY6" fmla="*/ 692150 h 701336"/>
                <a:gd name="connsiteX7" fmla="*/ 0 w 745722"/>
                <a:gd name="connsiteY7" fmla="*/ 691901 h 701336"/>
                <a:gd name="connsiteX8" fmla="*/ 0 w 745722"/>
                <a:gd name="connsiteY8" fmla="*/ 9435 h 701336"/>
                <a:gd name="connsiteX9" fmla="*/ 369 w 745722"/>
                <a:gd name="connsiteY9" fmla="*/ 9186 h 701336"/>
                <a:gd name="connsiteX10" fmla="*/ 45869 w 745722"/>
                <a:gd name="connsiteY10" fmla="*/ 0 h 70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5722" h="701336">
                  <a:moveTo>
                    <a:pt x="45869" y="0"/>
                  </a:moveTo>
                  <a:lnTo>
                    <a:pt x="628830" y="0"/>
                  </a:lnTo>
                  <a:cubicBezTo>
                    <a:pt x="693388" y="0"/>
                    <a:pt x="745722" y="52334"/>
                    <a:pt x="745722" y="116892"/>
                  </a:cubicBezTo>
                  <a:lnTo>
                    <a:pt x="745722" y="584444"/>
                  </a:lnTo>
                  <a:cubicBezTo>
                    <a:pt x="745722" y="649002"/>
                    <a:pt x="693388" y="701336"/>
                    <a:pt x="628830" y="701336"/>
                  </a:cubicBezTo>
                  <a:lnTo>
                    <a:pt x="45869" y="701336"/>
                  </a:lnTo>
                  <a:cubicBezTo>
                    <a:pt x="29730" y="701336"/>
                    <a:pt x="14354" y="698065"/>
                    <a:pt x="369" y="692150"/>
                  </a:cubicBezTo>
                  <a:lnTo>
                    <a:pt x="0" y="691901"/>
                  </a:lnTo>
                  <a:lnTo>
                    <a:pt x="0" y="9435"/>
                  </a:lnTo>
                  <a:lnTo>
                    <a:pt x="369" y="9186"/>
                  </a:lnTo>
                  <a:cubicBezTo>
                    <a:pt x="14354" y="3271"/>
                    <a:pt x="29730" y="0"/>
                    <a:pt x="4586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80000"/>
                </a:lnSpc>
                <a:spcAft>
                  <a:spcPts val="0"/>
                </a:spcAft>
              </a:pPr>
              <a:r>
                <a:rPr lang="en-US" sz="3600" kern="1200">
                  <a:solidFill>
                    <a:srgbClr val="000000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</a:t>
              </a:r>
            </a:p>
          </p:txBody>
        </p:sp>
        <p:sp>
          <p:nvSpPr>
            <p:cNvPr id="256" name="任意多边形: 形状 18"/>
            <p:cNvSpPr/>
            <p:nvPr>
              <p:custDataLst>
                <p:tags r:id="rId13"/>
              </p:custDataLst>
            </p:nvPr>
          </p:nvSpPr>
          <p:spPr>
            <a:xfrm rot="16200000">
              <a:off x="1524378" y="222247"/>
              <a:ext cx="1797714" cy="1674923"/>
            </a:xfrm>
            <a:custGeom>
              <a:avLst/>
              <a:gdLst>
                <a:gd name="connsiteX0" fmla="*/ 1734158 w 1734158"/>
                <a:gd name="connsiteY0" fmla="*/ 1692787 h 1692787"/>
                <a:gd name="connsiteX1" fmla="*/ 1067722 w 1734158"/>
                <a:gd name="connsiteY1" fmla="*/ 1692787 h 1692787"/>
                <a:gd name="connsiteX2" fmla="*/ 0 w 1734158"/>
                <a:gd name="connsiteY2" fmla="*/ 0 h 169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4158" h="1692787">
                  <a:moveTo>
                    <a:pt x="1734158" y="1692787"/>
                  </a:moveTo>
                  <a:lnTo>
                    <a:pt x="1067722" y="169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23729" tIns="11864" rIns="23729" bIns="11864" numCol="1" spcCol="0" rtlCol="0" fromWordArt="0" anchor="ctr" anchorCtr="0" forceAA="0" compatLnSpc="1">
              <a:noAutofit/>
            </a:bodyPr>
            <a:lstStyle/>
            <a:p>
              <a:endParaRPr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7" name="任意多边形: 形状 19"/>
            <p:cNvSpPr/>
            <p:nvPr>
              <p:custDataLst>
                <p:tags r:id="rId14"/>
              </p:custDataLst>
            </p:nvPr>
          </p:nvSpPr>
          <p:spPr>
            <a:xfrm rot="16200000" flipH="1">
              <a:off x="1535852" y="2008494"/>
              <a:ext cx="1764422" cy="1664566"/>
            </a:xfrm>
            <a:custGeom>
              <a:avLst/>
              <a:gdLst>
                <a:gd name="connsiteX0" fmla="*/ 1734158 w 1734158"/>
                <a:gd name="connsiteY0" fmla="*/ 1692787 h 1692787"/>
                <a:gd name="connsiteX1" fmla="*/ 1067722 w 1734158"/>
                <a:gd name="connsiteY1" fmla="*/ 1692787 h 1692787"/>
                <a:gd name="connsiteX2" fmla="*/ 0 w 1734158"/>
                <a:gd name="connsiteY2" fmla="*/ 0 h 169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4158" h="1692787">
                  <a:moveTo>
                    <a:pt x="1734158" y="1692787"/>
                  </a:moveTo>
                  <a:lnTo>
                    <a:pt x="1067722" y="169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23729" tIns="11864" rIns="23729" bIns="11864" numCol="1" spcCol="0" rtlCol="0" fromWordArt="0" anchor="ctr" anchorCtr="0" forceAA="0" compatLnSpc="1">
              <a:noAutofit/>
            </a:bodyPr>
            <a:lstStyle/>
            <a:p>
              <a:endParaRPr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8" name="任意多边形: 形状 20"/>
            <p:cNvSpPr/>
            <p:nvPr>
              <p:custDataLst>
                <p:tags r:id="rId15"/>
              </p:custDataLst>
            </p:nvPr>
          </p:nvSpPr>
          <p:spPr>
            <a:xfrm rot="16200000">
              <a:off x="2020982" y="1521818"/>
              <a:ext cx="799998" cy="1658715"/>
            </a:xfrm>
            <a:custGeom>
              <a:avLst/>
              <a:gdLst>
                <a:gd name="connsiteX0" fmla="*/ 797330 w 797330"/>
                <a:gd name="connsiteY0" fmla="*/ 0 h 1658715"/>
                <a:gd name="connsiteX1" fmla="*/ 705803 w 797330"/>
                <a:gd name="connsiteY1" fmla="*/ 1658715 h 1658715"/>
                <a:gd name="connsiteX2" fmla="*/ 0 w 797330"/>
                <a:gd name="connsiteY2" fmla="*/ 1658715 h 165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7330" h="1658715">
                  <a:moveTo>
                    <a:pt x="797330" y="0"/>
                  </a:moveTo>
                  <a:lnTo>
                    <a:pt x="705803" y="1658715"/>
                  </a:lnTo>
                  <a:lnTo>
                    <a:pt x="0" y="1658715"/>
                  </a:lnTo>
                  <a:close/>
                </a:path>
              </a:pathLst>
            </a:cu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23729" tIns="11864" rIns="23729" bIns="11864" numCol="1" spcCol="0" rtlCol="0" fromWordArt="0" anchor="ctr" anchorCtr="0" forceAA="0" compatLnSpc="1">
              <a:noAutofit/>
            </a:bodyPr>
            <a:lstStyle/>
            <a:p>
              <a:endParaRPr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9" name="任意多边形: 形状 21"/>
            <p:cNvSpPr/>
            <p:nvPr>
              <p:custDataLst>
                <p:tags r:id="rId16"/>
              </p:custDataLst>
            </p:nvPr>
          </p:nvSpPr>
          <p:spPr>
            <a:xfrm rot="16200000">
              <a:off x="2005341" y="695817"/>
              <a:ext cx="846154" cy="1664565"/>
            </a:xfrm>
            <a:custGeom>
              <a:avLst/>
              <a:gdLst>
                <a:gd name="connsiteX0" fmla="*/ 856314 w 856314"/>
                <a:gd name="connsiteY0" fmla="*/ 1636895 h 1636895"/>
                <a:gd name="connsiteX1" fmla="*/ 159425 w 856314"/>
                <a:gd name="connsiteY1" fmla="*/ 1636895 h 1636895"/>
                <a:gd name="connsiteX2" fmla="*/ 0 w 856314"/>
                <a:gd name="connsiteY2" fmla="*/ 0 h 163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6314" h="1636895">
                  <a:moveTo>
                    <a:pt x="856314" y="1636895"/>
                  </a:moveTo>
                  <a:lnTo>
                    <a:pt x="159425" y="1636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23729" tIns="11864" rIns="23729" bIns="11864" numCol="1" spcCol="0" rtlCol="0" fromWordArt="0" anchor="ctr" anchorCtr="0" forceAA="0" compatLnSpc="1">
              <a:noAutofit/>
            </a:bodyPr>
            <a:lstStyle/>
            <a:p>
              <a:endParaRPr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60" name="矩形 259"/>
          <p:cNvSpPr/>
          <p:nvPr>
            <p:custDataLst>
              <p:tags r:id="rId1"/>
            </p:custDataLst>
          </p:nvPr>
        </p:nvSpPr>
        <p:spPr>
          <a:xfrm>
            <a:off x="4953571" y="973082"/>
            <a:ext cx="3246120" cy="3676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强大的媒体资源库及完善的媒体信息</a:t>
            </a:r>
          </a:p>
        </p:txBody>
      </p:sp>
      <p:sp>
        <p:nvSpPr>
          <p:cNvPr id="261" name="矩形 260"/>
          <p:cNvSpPr/>
          <p:nvPr>
            <p:custDataLst>
              <p:tags r:id="rId2"/>
            </p:custDataLst>
          </p:nvPr>
        </p:nvSpPr>
        <p:spPr>
          <a:xfrm>
            <a:off x="4953095" y="1241211"/>
            <a:ext cx="3496151" cy="5600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171450" lvl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  <a:sym typeface="+mn-ea"/>
              </a:rPr>
              <a:t>覆盖全域资源，包含：汽车、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  <a:sym typeface="+mn-ea"/>
              </a:rPr>
              <a:t>财经、科技</a:t>
            </a:r>
            <a:r>
              <a:rPr 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  <a:sym typeface="+mn-ea"/>
              </a:rPr>
              <a:t>等；</a:t>
            </a:r>
          </a:p>
          <a:p>
            <a:pPr marL="171450" lvl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  <a:sym typeface="+mn-ea"/>
              </a:rPr>
              <a:t>可及时更新媒体信息动态;</a:t>
            </a:r>
          </a:p>
        </p:txBody>
      </p:sp>
      <p:sp>
        <p:nvSpPr>
          <p:cNvPr id="262" name="矩形 261"/>
          <p:cNvSpPr/>
          <p:nvPr>
            <p:custDataLst>
              <p:tags r:id="rId3"/>
            </p:custDataLst>
          </p:nvPr>
        </p:nvSpPr>
        <p:spPr>
          <a:xfrm>
            <a:off x="4953095" y="1814291"/>
            <a:ext cx="3246120" cy="3676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滚动更新的自媒体数据评估</a:t>
            </a:r>
          </a:p>
        </p:txBody>
      </p:sp>
      <p:sp>
        <p:nvSpPr>
          <p:cNvPr id="263" name="矩形 262"/>
          <p:cNvSpPr/>
          <p:nvPr>
            <p:custDataLst>
              <p:tags r:id="rId4"/>
            </p:custDataLst>
          </p:nvPr>
        </p:nvSpPr>
        <p:spPr>
          <a:xfrm>
            <a:off x="4953095" y="2167117"/>
            <a:ext cx="3496151" cy="56054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171450" lvl="0" indent="-1714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  <a:sym typeface="+mn-ea"/>
              </a:rPr>
              <a:t>1450名汽车编辑</a:t>
            </a:r>
          </a:p>
          <a:p>
            <a:pPr marL="171450" lvl="0" indent="-1714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  <a:sym typeface="+mn-ea"/>
              </a:rPr>
              <a:t>290名跨界媒体人</a:t>
            </a:r>
          </a:p>
          <a:p>
            <a:pPr marL="171450" lvl="0" indent="-1714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  <a:sym typeface="+mn-ea"/>
              </a:rPr>
              <a:t>13家主流海外媒体</a:t>
            </a:r>
          </a:p>
          <a:p>
            <a:pPr marL="171450" lvl="0" indent="-1714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  <a:sym typeface="+mn-ea"/>
              </a:rPr>
              <a:t>6.1万社交自媒体数据</a:t>
            </a:r>
          </a:p>
        </p:txBody>
      </p:sp>
      <p:sp>
        <p:nvSpPr>
          <p:cNvPr id="264" name="矩形 263"/>
          <p:cNvSpPr/>
          <p:nvPr>
            <p:custDataLst>
              <p:tags r:id="rId5"/>
            </p:custDataLst>
          </p:nvPr>
        </p:nvSpPr>
        <p:spPr>
          <a:xfrm>
            <a:off x="4953095" y="2884543"/>
            <a:ext cx="3246120" cy="3676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精准的数据算法模型</a:t>
            </a:r>
          </a:p>
        </p:txBody>
      </p:sp>
      <p:sp>
        <p:nvSpPr>
          <p:cNvPr id="265" name="矩形 264"/>
          <p:cNvSpPr/>
          <p:nvPr>
            <p:custDataLst>
              <p:tags r:id="rId6"/>
            </p:custDataLst>
          </p:nvPr>
        </p:nvSpPr>
        <p:spPr>
          <a:xfrm>
            <a:off x="4953095" y="3219553"/>
            <a:ext cx="3496151" cy="5600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171450" lvl="0" indent="-171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媒体粉丝效度算法</a:t>
            </a:r>
          </a:p>
          <a:p>
            <a:pPr marL="171450" lvl="0" indent="-171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传传播效果评估算法</a:t>
            </a:r>
          </a:p>
          <a:p>
            <a:pPr marL="171450" lvl="0" indent="-171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媒体情感值算法</a:t>
            </a:r>
          </a:p>
        </p:txBody>
      </p:sp>
      <p:sp>
        <p:nvSpPr>
          <p:cNvPr id="266" name="矩形 265"/>
          <p:cNvSpPr/>
          <p:nvPr>
            <p:custDataLst>
              <p:tags r:id="rId7"/>
            </p:custDataLst>
          </p:nvPr>
        </p:nvSpPr>
        <p:spPr>
          <a:xfrm>
            <a:off x="4953095" y="3828201"/>
            <a:ext cx="3246120" cy="3676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丰富的实操经验</a:t>
            </a:r>
          </a:p>
        </p:txBody>
      </p:sp>
      <p:sp>
        <p:nvSpPr>
          <p:cNvPr id="267" name="矩形 266"/>
          <p:cNvSpPr/>
          <p:nvPr>
            <p:custDataLst>
              <p:tags r:id="rId8"/>
            </p:custDataLst>
          </p:nvPr>
        </p:nvSpPr>
        <p:spPr>
          <a:xfrm>
            <a:off x="4953095" y="4195866"/>
            <a:ext cx="3496151" cy="29289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成熟的媒介执行管理经验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媒介系统开发经验</a:t>
            </a:r>
          </a:p>
        </p:txBody>
      </p:sp>
      <p:sp>
        <p:nvSpPr>
          <p:cNvPr id="269" name="文本框 268"/>
          <p:cNvSpPr txBox="1"/>
          <p:nvPr/>
        </p:nvSpPr>
        <p:spPr>
          <a:xfrm>
            <a:off x="658667" y="2384124"/>
            <a:ext cx="2232149" cy="72898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数据驱动</a:t>
            </a:r>
            <a:r>
              <a:rPr lang="en-US" altLang="zh-CN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技术赋能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9146" y="22834"/>
            <a:ext cx="4175760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50"/>
              </a:lnSpc>
              <a:spcAft>
                <a:spcPct val="0"/>
              </a:spcAft>
            </a:pPr>
            <a:r>
              <a:rPr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OCKCE+å¾®è½¯é�»"/>
              </a:rPr>
              <a:t>媒体管理系统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OCKCE+å¾®è½¯é�»"/>
              </a:rPr>
              <a:t>核心功能</a:t>
            </a:r>
            <a:r>
              <a:rPr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OCKCE+å¾®è½¯é�»"/>
              </a:rPr>
              <a:t>架构</a:t>
            </a:r>
            <a:endParaRPr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OCKCE+å¾®è½¯é�»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80060" y="1502771"/>
            <a:ext cx="601028" cy="2304098"/>
            <a:chOff x="500633" y="2084832"/>
            <a:chExt cx="801370" cy="3072130"/>
          </a:xfrm>
        </p:grpSpPr>
        <p:sp>
          <p:nvSpPr>
            <p:cNvPr id="6" name="object 6"/>
            <p:cNvSpPr/>
            <p:nvPr/>
          </p:nvSpPr>
          <p:spPr>
            <a:xfrm>
              <a:off x="500633" y="2094738"/>
              <a:ext cx="801370" cy="0"/>
            </a:xfrm>
            <a:custGeom>
              <a:avLst/>
              <a:gdLst/>
              <a:ahLst/>
              <a:cxnLst/>
              <a:rect l="l" t="t" r="r" b="b"/>
              <a:pathLst>
                <a:path w="801369">
                  <a:moveTo>
                    <a:pt x="0" y="0"/>
                  </a:moveTo>
                  <a:lnTo>
                    <a:pt x="800988" y="0"/>
                  </a:lnTo>
                </a:path>
              </a:pathLst>
            </a:custGeom>
            <a:ln w="19812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703071" y="2093976"/>
              <a:ext cx="127000" cy="3063240"/>
            </a:xfrm>
            <a:custGeom>
              <a:avLst/>
              <a:gdLst/>
              <a:ahLst/>
              <a:cxnLst/>
              <a:rect l="l" t="t" r="r" b="b"/>
              <a:pathLst>
                <a:path w="127000" h="3063240">
                  <a:moveTo>
                    <a:pt x="57150" y="2935986"/>
                  </a:moveTo>
                  <a:lnTo>
                    <a:pt x="0" y="2935986"/>
                  </a:lnTo>
                  <a:lnTo>
                    <a:pt x="63500" y="3062986"/>
                  </a:lnTo>
                  <a:lnTo>
                    <a:pt x="120650" y="2948686"/>
                  </a:lnTo>
                  <a:lnTo>
                    <a:pt x="57150" y="2948686"/>
                  </a:lnTo>
                  <a:lnTo>
                    <a:pt x="57150" y="2935986"/>
                  </a:lnTo>
                  <a:close/>
                </a:path>
                <a:path w="127000" h="3063240">
                  <a:moveTo>
                    <a:pt x="69850" y="114300"/>
                  </a:moveTo>
                  <a:lnTo>
                    <a:pt x="57150" y="114300"/>
                  </a:lnTo>
                  <a:lnTo>
                    <a:pt x="57150" y="2948686"/>
                  </a:lnTo>
                  <a:lnTo>
                    <a:pt x="69850" y="2948686"/>
                  </a:lnTo>
                  <a:lnTo>
                    <a:pt x="69850" y="114300"/>
                  </a:lnTo>
                  <a:close/>
                </a:path>
                <a:path w="127000" h="3063240">
                  <a:moveTo>
                    <a:pt x="127000" y="2935986"/>
                  </a:moveTo>
                  <a:lnTo>
                    <a:pt x="69850" y="2935986"/>
                  </a:lnTo>
                  <a:lnTo>
                    <a:pt x="69850" y="2948686"/>
                  </a:lnTo>
                  <a:lnTo>
                    <a:pt x="120650" y="2948686"/>
                  </a:lnTo>
                  <a:lnTo>
                    <a:pt x="127000" y="2935986"/>
                  </a:lnTo>
                  <a:close/>
                </a:path>
                <a:path w="127000" h="3063240">
                  <a:moveTo>
                    <a:pt x="63500" y="0"/>
                  </a:moveTo>
                  <a:lnTo>
                    <a:pt x="0" y="127000"/>
                  </a:lnTo>
                  <a:lnTo>
                    <a:pt x="57150" y="127000"/>
                  </a:lnTo>
                  <a:lnTo>
                    <a:pt x="57150" y="114300"/>
                  </a:lnTo>
                  <a:lnTo>
                    <a:pt x="120650" y="114300"/>
                  </a:lnTo>
                  <a:lnTo>
                    <a:pt x="63500" y="0"/>
                  </a:lnTo>
                  <a:close/>
                </a:path>
                <a:path w="127000" h="3063240">
                  <a:moveTo>
                    <a:pt x="120650" y="114300"/>
                  </a:moveTo>
                  <a:lnTo>
                    <a:pt x="69850" y="114300"/>
                  </a:lnTo>
                  <a:lnTo>
                    <a:pt x="69850" y="127000"/>
                  </a:lnTo>
                  <a:lnTo>
                    <a:pt x="127000" y="127000"/>
                  </a:lnTo>
                  <a:lnTo>
                    <a:pt x="120650" y="1143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67372" y="2289250"/>
            <a:ext cx="190500" cy="839470"/>
          </a:xfrm>
          <a:prstGeom prst="rect">
            <a:avLst/>
          </a:prstGeom>
        </p:spPr>
        <p:txBody>
          <a:bodyPr vert="horz" wrap="square" lIns="0" tIns="9048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35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框 架 模 块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8884100"/>
              </p:ext>
            </p:extLst>
          </p:nvPr>
        </p:nvGraphicFramePr>
        <p:xfrm>
          <a:off x="951572" y="1502771"/>
          <a:ext cx="441960" cy="2693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1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0250">
                <a:tc>
                  <a:txBody>
                    <a:bodyPr/>
                    <a:lstStyle/>
                    <a:p>
                      <a:pPr marL="109855" marR="99695">
                        <a:lnSpc>
                          <a:spcPct val="101000"/>
                        </a:lnSpc>
                        <a:spcBef>
                          <a:spcPts val="625"/>
                        </a:spcBef>
                      </a:pPr>
                      <a:r>
                        <a:rPr sz="109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一级 菜单</a:t>
                      </a:r>
                    </a:p>
                  </a:txBody>
                  <a:tcPr marL="0" marR="0" marT="59531" marB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125095" marR="117475">
                        <a:lnSpc>
                          <a:spcPct val="103000"/>
                        </a:lnSpc>
                        <a:spcBef>
                          <a:spcPts val="480"/>
                        </a:spcBef>
                      </a:pPr>
                      <a:r>
                        <a:rPr sz="975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二级 菜单</a:t>
                      </a:r>
                    </a:p>
                  </a:txBody>
                  <a:tcPr marL="0" marR="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615">
                <a:tc>
                  <a:txBody>
                    <a:bodyPr/>
                    <a:lstStyle/>
                    <a:p>
                      <a:pPr marL="125095" marR="117475">
                        <a:lnSpc>
                          <a:spcPct val="103000"/>
                        </a:lnSpc>
                        <a:spcBef>
                          <a:spcPts val="1210"/>
                        </a:spcBef>
                      </a:pPr>
                      <a:r>
                        <a:rPr sz="975" b="1" dirty="0">
                          <a:solidFill>
                            <a:srgbClr val="25252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三级 菜单</a:t>
                      </a:r>
                    </a:p>
                  </a:txBody>
                  <a:tcPr marL="0" marR="0" marT="115252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770"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sz="975" b="1" dirty="0">
                          <a:solidFill>
                            <a:srgbClr val="25252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四级</a:t>
                      </a:r>
                      <a:endParaRPr sz="975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12509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975" b="1" dirty="0">
                          <a:solidFill>
                            <a:srgbClr val="25252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菜单</a:t>
                      </a:r>
                      <a:endParaRPr sz="975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0493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BE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/>
          <p:nvPr/>
        </p:nvSpPr>
        <p:spPr>
          <a:xfrm>
            <a:off x="951572" y="3540739"/>
            <a:ext cx="441484" cy="333851"/>
          </a:xfrm>
          <a:custGeom>
            <a:avLst/>
            <a:gdLst/>
            <a:ahLst/>
            <a:cxnLst/>
            <a:rect l="l" t="t" r="r" b="b"/>
            <a:pathLst>
              <a:path w="588644" h="445135">
                <a:moveTo>
                  <a:pt x="588264" y="0"/>
                </a:moveTo>
                <a:lnTo>
                  <a:pt x="0" y="0"/>
                </a:lnTo>
                <a:lnTo>
                  <a:pt x="0" y="445007"/>
                </a:lnTo>
                <a:lnTo>
                  <a:pt x="588264" y="445007"/>
                </a:lnTo>
                <a:lnTo>
                  <a:pt x="588264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51572" y="3540739"/>
            <a:ext cx="441484" cy="163830"/>
          </a:xfrm>
          <a:prstGeom prst="rect">
            <a:avLst/>
          </a:prstGeom>
          <a:solidFill>
            <a:srgbClr val="BEBEBE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40"/>
              </a:spcBef>
            </a:pPr>
            <a:r>
              <a:rPr sz="975" b="1" spc="30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69964" y="3694854"/>
            <a:ext cx="649129" cy="313055"/>
          </a:xfrm>
          <a:prstGeom prst="rect">
            <a:avLst/>
          </a:prstGeom>
        </p:spPr>
        <p:txBody>
          <a:bodyPr vert="horz" wrap="square" lIns="0" tIns="1238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851535" algn="l"/>
              </a:tabLst>
            </a:pPr>
            <a:r>
              <a:rPr sz="975" u="sng" spc="5" dirty="0">
                <a:solidFill>
                  <a:srgbClr val="252525"/>
                </a:solidFill>
                <a:uFill>
                  <a:solidFill>
                    <a:srgbClr val="045A93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 	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51572" y="3704151"/>
            <a:ext cx="441484" cy="153670"/>
          </a:xfrm>
          <a:prstGeom prst="rect">
            <a:avLst/>
          </a:prstGeom>
          <a:solidFill>
            <a:srgbClr val="BEBEBE"/>
          </a:solidFill>
        </p:spPr>
        <p:txBody>
          <a:bodyPr vert="horz" wrap="square" lIns="0" tIns="3333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35"/>
              </a:spcBef>
            </a:pPr>
            <a:r>
              <a:rPr sz="975" b="1" spc="30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优势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477163" y="3594842"/>
            <a:ext cx="875824" cy="302895"/>
          </a:xfrm>
          <a:prstGeom prst="rect">
            <a:avLst/>
          </a:prstGeom>
          <a:ln w="19812">
            <a:solidFill>
              <a:srgbClr val="40404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153670" marR="146050" indent="135255" algn="ctr">
              <a:lnSpc>
                <a:spcPct val="101000"/>
              </a:lnSpc>
              <a:spcBef>
                <a:spcPts val="260"/>
              </a:spcBef>
            </a:pPr>
            <a:endParaRPr sz="790" spc="1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53670" marR="146050" indent="135255" algn="ctr">
              <a:lnSpc>
                <a:spcPct val="101000"/>
              </a:lnSpc>
              <a:spcBef>
                <a:spcPts val="260"/>
              </a:spcBef>
            </a:pPr>
            <a:endParaRPr sz="790" spc="1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313106" y="3594842"/>
            <a:ext cx="762000" cy="298609"/>
          </a:xfrm>
          <a:custGeom>
            <a:avLst/>
            <a:gdLst/>
            <a:ahLst/>
            <a:cxnLst/>
            <a:rect l="l" t="t" r="r" b="b"/>
            <a:pathLst>
              <a:path w="1301750" h="398145">
                <a:moveTo>
                  <a:pt x="0" y="397764"/>
                </a:moveTo>
                <a:lnTo>
                  <a:pt x="1301496" y="397764"/>
                </a:lnTo>
                <a:lnTo>
                  <a:pt x="1301496" y="0"/>
                </a:lnTo>
                <a:lnTo>
                  <a:pt x="0" y="0"/>
                </a:lnTo>
                <a:lnTo>
                  <a:pt x="0" y="397764"/>
                </a:lnTo>
                <a:close/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09665" y="3657095"/>
            <a:ext cx="1179278" cy="25400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389255" marR="363220">
              <a:lnSpc>
                <a:spcPct val="101000"/>
              </a:lnSpc>
              <a:spcBef>
                <a:spcPts val="105"/>
              </a:spcBef>
            </a:pPr>
            <a:r>
              <a:rPr lang="zh-CN" sz="790" spc="1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搜索既定媒体</a:t>
            </a:r>
          </a:p>
        </p:txBody>
      </p:sp>
      <p:sp>
        <p:nvSpPr>
          <p:cNvPr id="34" name="object 34"/>
          <p:cNvSpPr/>
          <p:nvPr/>
        </p:nvSpPr>
        <p:spPr>
          <a:xfrm>
            <a:off x="2404421" y="3594842"/>
            <a:ext cx="883444" cy="298609"/>
          </a:xfrm>
          <a:custGeom>
            <a:avLst/>
            <a:gdLst/>
            <a:ahLst/>
            <a:cxnLst/>
            <a:rect l="l" t="t" r="r" b="b"/>
            <a:pathLst>
              <a:path w="1104900" h="398145">
                <a:moveTo>
                  <a:pt x="0" y="397764"/>
                </a:moveTo>
                <a:lnTo>
                  <a:pt x="1104899" y="397764"/>
                </a:lnTo>
                <a:lnTo>
                  <a:pt x="1104899" y="0"/>
                </a:lnTo>
                <a:lnTo>
                  <a:pt x="0" y="0"/>
                </a:lnTo>
                <a:lnTo>
                  <a:pt x="0" y="397764"/>
                </a:lnTo>
                <a:close/>
              </a:path>
            </a:pathLst>
          </a:custGeom>
          <a:ln w="1981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785070" y="4058709"/>
            <a:ext cx="995839" cy="683419"/>
            <a:chOff x="8182" y="8798"/>
            <a:chExt cx="2091" cy="1435"/>
          </a:xfrm>
        </p:grpSpPr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82" y="8798"/>
              <a:ext cx="2090" cy="1435"/>
            </a:xfrm>
            <a:prstGeom prst="rect">
              <a:avLst/>
            </a:prstGeom>
          </p:spPr>
        </p:pic>
        <p:sp>
          <p:nvSpPr>
            <p:cNvPr id="40" name="object 40"/>
            <p:cNvSpPr txBox="1"/>
            <p:nvPr/>
          </p:nvSpPr>
          <p:spPr>
            <a:xfrm>
              <a:off x="8182" y="9871"/>
              <a:ext cx="2091" cy="307"/>
            </a:xfrm>
            <a:prstGeom prst="rect">
              <a:avLst/>
            </a:prstGeom>
            <a:solidFill>
              <a:srgbClr val="C00000">
                <a:alpha val="76861"/>
              </a:srgbClr>
            </a:solidFill>
          </p:spPr>
          <p:txBody>
            <a:bodyPr vert="horz" wrap="square" lIns="0" tIns="8096" rIns="0" bIns="0" rtlCol="0">
              <a:spAutoFit/>
            </a:bodyPr>
            <a:lstStyle/>
            <a:p>
              <a:pPr marL="207010">
                <a:lnSpc>
                  <a:spcPct val="100000"/>
                </a:lnSpc>
                <a:spcBef>
                  <a:spcPts val="85"/>
                </a:spcBef>
              </a:pPr>
              <a:r>
                <a:rPr sz="900" b="1" spc="-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价值精准评估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206325" y="4064424"/>
            <a:ext cx="956786" cy="677704"/>
            <a:chOff x="13282" y="8746"/>
            <a:chExt cx="2009" cy="1423"/>
          </a:xfrm>
        </p:grpSpPr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84" y="8746"/>
              <a:ext cx="2006" cy="1423"/>
            </a:xfrm>
            <a:prstGeom prst="rect">
              <a:avLst/>
            </a:prstGeom>
          </p:spPr>
        </p:pic>
        <p:sp>
          <p:nvSpPr>
            <p:cNvPr id="41" name="object 41"/>
            <p:cNvSpPr txBox="1"/>
            <p:nvPr/>
          </p:nvSpPr>
          <p:spPr>
            <a:xfrm>
              <a:off x="13282" y="9804"/>
              <a:ext cx="2009" cy="317"/>
            </a:xfrm>
            <a:prstGeom prst="rect">
              <a:avLst/>
            </a:prstGeom>
            <a:solidFill>
              <a:srgbClr val="C00000">
                <a:alpha val="76861"/>
              </a:srgbClr>
            </a:solidFill>
          </p:spPr>
          <p:txBody>
            <a:bodyPr vert="horz" wrap="square" lIns="0" tIns="12858" rIns="0" bIns="0" rtlCol="0">
              <a:spAutoFit/>
            </a:bodyPr>
            <a:lstStyle/>
            <a:p>
              <a:pPr marL="334010">
                <a:lnSpc>
                  <a:spcPct val="100000"/>
                </a:lnSpc>
                <a:spcBef>
                  <a:spcPts val="135"/>
                </a:spcBef>
              </a:pPr>
              <a:r>
                <a:rPr sz="9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数据统计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995221" y="4030134"/>
            <a:ext cx="996791" cy="703898"/>
            <a:chOff x="10771" y="8746"/>
            <a:chExt cx="2093" cy="1478"/>
          </a:xfrm>
        </p:grpSpPr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71" y="8746"/>
              <a:ext cx="2093" cy="1478"/>
            </a:xfrm>
            <a:prstGeom prst="rect">
              <a:avLst/>
            </a:prstGeom>
          </p:spPr>
        </p:pic>
        <p:sp>
          <p:nvSpPr>
            <p:cNvPr id="43" name="object 43"/>
            <p:cNvSpPr txBox="1"/>
            <p:nvPr/>
          </p:nvSpPr>
          <p:spPr>
            <a:xfrm>
              <a:off x="10771" y="9842"/>
              <a:ext cx="1925" cy="339"/>
            </a:xfrm>
            <a:prstGeom prst="rect">
              <a:avLst/>
            </a:prstGeom>
            <a:solidFill>
              <a:srgbClr val="C00000">
                <a:alpha val="76861"/>
              </a:srgbClr>
            </a:solidFill>
          </p:spPr>
          <p:txBody>
            <a:bodyPr vert="horz" wrap="square" lIns="0" tIns="22860" rIns="0" bIns="0" rtlCol="0">
              <a:spAutoFit/>
            </a:bodyPr>
            <a:lstStyle/>
            <a:p>
              <a:pPr marL="154305">
                <a:lnSpc>
                  <a:spcPct val="100000"/>
                </a:lnSpc>
                <a:spcBef>
                  <a:spcPts val="240"/>
                </a:spcBef>
              </a:pPr>
              <a:r>
                <a:rPr sz="9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媒体项目把控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377424" y="4055852"/>
            <a:ext cx="1244918" cy="664845"/>
            <a:chOff x="15689" y="8714"/>
            <a:chExt cx="2614" cy="1396"/>
          </a:xfrm>
        </p:grpSpPr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13" y="8714"/>
              <a:ext cx="2587" cy="1368"/>
            </a:xfrm>
            <a:prstGeom prst="rect">
              <a:avLst/>
            </a:prstGeom>
          </p:spPr>
        </p:pic>
        <p:sp>
          <p:nvSpPr>
            <p:cNvPr id="44" name="object 44"/>
            <p:cNvSpPr txBox="1"/>
            <p:nvPr/>
          </p:nvSpPr>
          <p:spPr>
            <a:xfrm>
              <a:off x="15689" y="9790"/>
              <a:ext cx="2614" cy="320"/>
            </a:xfrm>
            <a:prstGeom prst="rect">
              <a:avLst/>
            </a:prstGeom>
            <a:solidFill>
              <a:srgbClr val="C00000">
                <a:alpha val="76861"/>
              </a:srgbClr>
            </a:solidFill>
          </p:spPr>
          <p:txBody>
            <a:bodyPr vert="horz" wrap="square" lIns="0" tIns="14287" rIns="0" bIns="0" rtlCol="0">
              <a:spAutoFit/>
            </a:bodyPr>
            <a:lstStyle/>
            <a:p>
              <a:pPr marL="220345">
                <a:lnSpc>
                  <a:spcPct val="100000"/>
                </a:lnSpc>
                <a:spcBef>
                  <a:spcPts val="150"/>
                </a:spcBef>
              </a:pPr>
              <a:r>
                <a:rPr sz="9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日常交互实时沟通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599684" y="4056328"/>
            <a:ext cx="970598" cy="683419"/>
            <a:chOff x="3223" y="8725"/>
            <a:chExt cx="2038" cy="1435"/>
          </a:xfrm>
        </p:grpSpPr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35" y="8725"/>
              <a:ext cx="2026" cy="1435"/>
            </a:xfrm>
            <a:prstGeom prst="rect">
              <a:avLst/>
            </a:prstGeom>
          </p:spPr>
        </p:pic>
        <p:sp>
          <p:nvSpPr>
            <p:cNvPr id="46" name="object 46"/>
            <p:cNvSpPr txBox="1"/>
            <p:nvPr/>
          </p:nvSpPr>
          <p:spPr>
            <a:xfrm>
              <a:off x="3223" y="9828"/>
              <a:ext cx="2026" cy="307"/>
            </a:xfrm>
            <a:prstGeom prst="rect">
              <a:avLst/>
            </a:prstGeom>
            <a:solidFill>
              <a:srgbClr val="C00000">
                <a:alpha val="76861"/>
              </a:srgbClr>
            </a:solidFill>
          </p:spPr>
          <p:txBody>
            <a:bodyPr vert="horz" wrap="square" lIns="0" tIns="7620" rIns="0" bIns="0" rtlCol="0">
              <a:spAutoFit/>
            </a:bodyPr>
            <a:lstStyle/>
            <a:p>
              <a:pPr marL="33020">
                <a:lnSpc>
                  <a:spcPct val="100000"/>
                </a:lnSpc>
                <a:spcBef>
                  <a:spcPts val="80"/>
                </a:spcBef>
              </a:pPr>
              <a:r>
                <a:rPr sz="9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媒体状态智能追踪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486211" y="4064424"/>
            <a:ext cx="898684" cy="677704"/>
            <a:chOff x="5676" y="8802"/>
            <a:chExt cx="1887" cy="1423"/>
          </a:xfrm>
        </p:grpSpPr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77" y="8802"/>
              <a:ext cx="1886" cy="1423"/>
            </a:xfrm>
            <a:prstGeom prst="rect">
              <a:avLst/>
            </a:prstGeom>
          </p:spPr>
        </p:pic>
        <p:sp>
          <p:nvSpPr>
            <p:cNvPr id="47" name="object 47"/>
            <p:cNvSpPr txBox="1"/>
            <p:nvPr/>
          </p:nvSpPr>
          <p:spPr>
            <a:xfrm>
              <a:off x="5676" y="9871"/>
              <a:ext cx="1887" cy="307"/>
            </a:xfrm>
            <a:prstGeom prst="rect">
              <a:avLst/>
            </a:prstGeom>
            <a:solidFill>
              <a:srgbClr val="C00000">
                <a:alpha val="76861"/>
              </a:srgbClr>
            </a:solidFill>
          </p:spPr>
          <p:txBody>
            <a:bodyPr vert="horz" wrap="square" lIns="0" tIns="8096" rIns="0" bIns="0" rtlCol="0">
              <a:spAutoFit/>
            </a:bodyPr>
            <a:lstStyle/>
            <a:p>
              <a:pPr marL="217805">
                <a:lnSpc>
                  <a:spcPct val="100000"/>
                </a:lnSpc>
                <a:spcBef>
                  <a:spcPts val="85"/>
                </a:spcBef>
              </a:pPr>
              <a:r>
                <a:rPr sz="9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平台影响力</a:t>
              </a:r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277202" y="3953363"/>
            <a:ext cx="602933" cy="923925"/>
            <a:chOff x="496823" y="5352288"/>
            <a:chExt cx="803910" cy="1231900"/>
          </a:xfrm>
        </p:grpSpPr>
        <p:sp>
          <p:nvSpPr>
            <p:cNvPr id="49" name="object 49"/>
            <p:cNvSpPr/>
            <p:nvPr/>
          </p:nvSpPr>
          <p:spPr>
            <a:xfrm>
              <a:off x="497585" y="5362194"/>
              <a:ext cx="803275" cy="0"/>
            </a:xfrm>
            <a:custGeom>
              <a:avLst/>
              <a:gdLst/>
              <a:ahLst/>
              <a:cxnLst/>
              <a:rect l="l" t="t" r="r" b="b"/>
              <a:pathLst>
                <a:path w="803275">
                  <a:moveTo>
                    <a:pt x="0" y="0"/>
                  </a:moveTo>
                  <a:lnTo>
                    <a:pt x="802894" y="0"/>
                  </a:lnTo>
                </a:path>
              </a:pathLst>
            </a:custGeom>
            <a:ln w="19812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496823" y="6577584"/>
              <a:ext cx="803275" cy="0"/>
            </a:xfrm>
            <a:custGeom>
              <a:avLst/>
              <a:gdLst/>
              <a:ahLst/>
              <a:cxnLst/>
              <a:rect l="l" t="t" r="r" b="b"/>
              <a:pathLst>
                <a:path w="803275">
                  <a:moveTo>
                    <a:pt x="0" y="0"/>
                  </a:moveTo>
                  <a:lnTo>
                    <a:pt x="802894" y="0"/>
                  </a:lnTo>
                </a:path>
              </a:pathLst>
            </a:custGeom>
            <a:ln w="12192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701547" y="5361432"/>
              <a:ext cx="127000" cy="1216025"/>
            </a:xfrm>
            <a:custGeom>
              <a:avLst/>
              <a:gdLst/>
              <a:ahLst/>
              <a:cxnLst/>
              <a:rect l="l" t="t" r="r" b="b"/>
              <a:pathLst>
                <a:path w="127000" h="1216025">
                  <a:moveTo>
                    <a:pt x="57150" y="1088936"/>
                  </a:moveTo>
                  <a:lnTo>
                    <a:pt x="0" y="1088936"/>
                  </a:lnTo>
                  <a:lnTo>
                    <a:pt x="63500" y="1215936"/>
                  </a:lnTo>
                  <a:lnTo>
                    <a:pt x="120649" y="1101636"/>
                  </a:lnTo>
                  <a:lnTo>
                    <a:pt x="57150" y="1101636"/>
                  </a:lnTo>
                  <a:lnTo>
                    <a:pt x="57150" y="1088936"/>
                  </a:lnTo>
                  <a:close/>
                </a:path>
                <a:path w="127000" h="1216025">
                  <a:moveTo>
                    <a:pt x="69850" y="114300"/>
                  </a:moveTo>
                  <a:lnTo>
                    <a:pt x="57150" y="114300"/>
                  </a:lnTo>
                  <a:lnTo>
                    <a:pt x="57150" y="1101636"/>
                  </a:lnTo>
                  <a:lnTo>
                    <a:pt x="69850" y="1101636"/>
                  </a:lnTo>
                  <a:lnTo>
                    <a:pt x="69850" y="114300"/>
                  </a:lnTo>
                  <a:close/>
                </a:path>
                <a:path w="127000" h="1216025">
                  <a:moveTo>
                    <a:pt x="126999" y="1088936"/>
                  </a:moveTo>
                  <a:lnTo>
                    <a:pt x="69850" y="1088936"/>
                  </a:lnTo>
                  <a:lnTo>
                    <a:pt x="69850" y="1101636"/>
                  </a:lnTo>
                  <a:lnTo>
                    <a:pt x="120649" y="1101636"/>
                  </a:lnTo>
                  <a:lnTo>
                    <a:pt x="126999" y="1088936"/>
                  </a:lnTo>
                  <a:close/>
                </a:path>
                <a:path w="127000" h="1216025">
                  <a:moveTo>
                    <a:pt x="63500" y="0"/>
                  </a:moveTo>
                  <a:lnTo>
                    <a:pt x="0" y="127000"/>
                  </a:lnTo>
                  <a:lnTo>
                    <a:pt x="57150" y="127000"/>
                  </a:lnTo>
                  <a:lnTo>
                    <a:pt x="57150" y="114300"/>
                  </a:lnTo>
                  <a:lnTo>
                    <a:pt x="120649" y="114300"/>
                  </a:lnTo>
                  <a:lnTo>
                    <a:pt x="63500" y="0"/>
                  </a:lnTo>
                  <a:close/>
                </a:path>
                <a:path w="127000" h="1216025">
                  <a:moveTo>
                    <a:pt x="120649" y="114300"/>
                  </a:moveTo>
                  <a:lnTo>
                    <a:pt x="69850" y="114300"/>
                  </a:lnTo>
                  <a:lnTo>
                    <a:pt x="69850" y="127000"/>
                  </a:lnTo>
                  <a:lnTo>
                    <a:pt x="126999" y="127000"/>
                  </a:lnTo>
                  <a:lnTo>
                    <a:pt x="120649" y="1143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60285" y="3981099"/>
            <a:ext cx="190976" cy="839470"/>
          </a:xfrm>
          <a:prstGeom prst="rect">
            <a:avLst/>
          </a:prstGeom>
        </p:spPr>
        <p:txBody>
          <a:bodyPr vert="horz" wrap="square" lIns="0" tIns="9048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35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 用 利 益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416203" y="3631037"/>
            <a:ext cx="858679" cy="323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53670" marR="146050" indent="135255" algn="ctr">
              <a:lnSpc>
                <a:spcPct val="101000"/>
              </a:lnSpc>
              <a:spcBef>
                <a:spcPts val="260"/>
              </a:spcBef>
            </a:pPr>
            <a:r>
              <a:rPr lang="zh-CN" sz="750" spc="1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资源整合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2189156" y="3644372"/>
            <a:ext cx="1042988" cy="323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70510" marR="285115" indent="135255" algn="ctr">
              <a:lnSpc>
                <a:spcPct val="101000"/>
              </a:lnSpc>
              <a:spcBef>
                <a:spcPts val="105"/>
              </a:spcBef>
            </a:pPr>
            <a:r>
              <a:rPr lang="zh-CN" sz="750" spc="1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算法评估</a:t>
            </a:r>
          </a:p>
        </p:txBody>
      </p:sp>
      <p:sp>
        <p:nvSpPr>
          <p:cNvPr id="56" name="object 30"/>
          <p:cNvSpPr/>
          <p:nvPr/>
        </p:nvSpPr>
        <p:spPr>
          <a:xfrm>
            <a:off x="4124160" y="3594842"/>
            <a:ext cx="649129" cy="298609"/>
          </a:xfrm>
          <a:custGeom>
            <a:avLst/>
            <a:gdLst/>
            <a:ahLst/>
            <a:cxnLst/>
            <a:rect l="l" t="t" r="r" b="b"/>
            <a:pathLst>
              <a:path w="1301750" h="398145">
                <a:moveTo>
                  <a:pt x="0" y="397764"/>
                </a:moveTo>
                <a:lnTo>
                  <a:pt x="1301496" y="397764"/>
                </a:lnTo>
                <a:lnTo>
                  <a:pt x="1301496" y="0"/>
                </a:lnTo>
                <a:lnTo>
                  <a:pt x="0" y="0"/>
                </a:lnTo>
                <a:lnTo>
                  <a:pt x="0" y="397764"/>
                </a:lnTo>
                <a:close/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object 30"/>
          <p:cNvSpPr/>
          <p:nvPr/>
        </p:nvSpPr>
        <p:spPr>
          <a:xfrm>
            <a:off x="4823295" y="3594842"/>
            <a:ext cx="663416" cy="298609"/>
          </a:xfrm>
          <a:custGeom>
            <a:avLst/>
            <a:gdLst/>
            <a:ahLst/>
            <a:cxnLst/>
            <a:rect l="l" t="t" r="r" b="b"/>
            <a:pathLst>
              <a:path w="1301750" h="398145">
                <a:moveTo>
                  <a:pt x="0" y="397764"/>
                </a:moveTo>
                <a:lnTo>
                  <a:pt x="1301496" y="397764"/>
                </a:lnTo>
                <a:lnTo>
                  <a:pt x="1301496" y="0"/>
                </a:lnTo>
                <a:lnTo>
                  <a:pt x="0" y="0"/>
                </a:lnTo>
                <a:lnTo>
                  <a:pt x="0" y="397764"/>
                </a:lnTo>
                <a:close/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477163" y="1510296"/>
            <a:ext cx="3981450" cy="44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373816" y="2001786"/>
            <a:ext cx="1001554" cy="368618"/>
            <a:chOff x="3367" y="6109"/>
            <a:chExt cx="2569" cy="774"/>
          </a:xfrm>
        </p:grpSpPr>
        <p:sp>
          <p:nvSpPr>
            <p:cNvPr id="60" name="矩形 59"/>
            <p:cNvSpPr/>
            <p:nvPr/>
          </p:nvSpPr>
          <p:spPr>
            <a:xfrm>
              <a:off x="3625" y="6109"/>
              <a:ext cx="2311" cy="774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367" y="6279"/>
              <a:ext cx="2421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74955" algn="ctr">
                <a:lnSpc>
                  <a:spcPct val="100000"/>
                </a:lnSpc>
                <a:spcBef>
                  <a:spcPts val="1330"/>
                </a:spcBef>
              </a:pPr>
              <a:r>
                <a:rPr lang="zh-CN" sz="900" b="1" spc="3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媒体库</a:t>
              </a:r>
              <a:endParaRPr lang="zh-CN" altLang="en-US" sz="900" b="1" spc="3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2317268" y="2001786"/>
            <a:ext cx="970121" cy="449104"/>
            <a:chOff x="5814" y="6109"/>
            <a:chExt cx="2556" cy="943"/>
          </a:xfrm>
        </p:grpSpPr>
        <p:sp>
          <p:nvSpPr>
            <p:cNvPr id="61" name="矩形 60"/>
            <p:cNvSpPr/>
            <p:nvPr/>
          </p:nvSpPr>
          <p:spPr>
            <a:xfrm>
              <a:off x="6059" y="6109"/>
              <a:ext cx="2311" cy="774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5814" y="6279"/>
              <a:ext cx="2409" cy="7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74955" algn="ctr">
                <a:lnSpc>
                  <a:spcPct val="100000"/>
                </a:lnSpc>
                <a:spcBef>
                  <a:spcPts val="1330"/>
                </a:spcBef>
              </a:pPr>
              <a:r>
                <a:rPr lang="zh-CN" sz="900" b="1" spc="3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媒体评估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3959854" y="2001786"/>
            <a:ext cx="837248" cy="449104"/>
            <a:chOff x="10711" y="6309"/>
            <a:chExt cx="2771" cy="943"/>
          </a:xfrm>
        </p:grpSpPr>
        <p:sp>
          <p:nvSpPr>
            <p:cNvPr id="76" name="矩形 75"/>
            <p:cNvSpPr/>
            <p:nvPr/>
          </p:nvSpPr>
          <p:spPr>
            <a:xfrm>
              <a:off x="11171" y="6309"/>
              <a:ext cx="2311" cy="774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0711" y="6479"/>
              <a:ext cx="2708" cy="7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74955" algn="ctr">
                <a:lnSpc>
                  <a:spcPct val="100000"/>
                </a:lnSpc>
                <a:spcBef>
                  <a:spcPts val="1330"/>
                </a:spcBef>
              </a:pPr>
              <a:r>
                <a:rPr lang="zh-CN" altLang="en-US" sz="900" b="1" spc="3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专项搜索</a:t>
              </a: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3164040" y="2001309"/>
            <a:ext cx="898208" cy="368618"/>
            <a:chOff x="10535" y="6309"/>
            <a:chExt cx="2771" cy="774"/>
          </a:xfrm>
        </p:grpSpPr>
        <p:sp>
          <p:nvSpPr>
            <p:cNvPr id="79" name="矩形 78"/>
            <p:cNvSpPr/>
            <p:nvPr/>
          </p:nvSpPr>
          <p:spPr>
            <a:xfrm>
              <a:off x="10995" y="6309"/>
              <a:ext cx="2311" cy="774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0535" y="6479"/>
              <a:ext cx="2708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74955" algn="ctr">
                <a:lnSpc>
                  <a:spcPct val="100000"/>
                </a:lnSpc>
                <a:spcBef>
                  <a:spcPts val="1330"/>
                </a:spcBef>
              </a:pPr>
              <a:r>
                <a:rPr lang="zh-CN" altLang="en-US" sz="900" b="1" spc="3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活动</a:t>
              </a: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440470" y="2427553"/>
            <a:ext cx="402068" cy="483394"/>
            <a:chOff x="3161" y="5225"/>
            <a:chExt cx="1294" cy="1015"/>
          </a:xfrm>
        </p:grpSpPr>
        <p:sp>
          <p:nvSpPr>
            <p:cNvPr id="82" name="矩形 81"/>
            <p:cNvSpPr/>
            <p:nvPr/>
          </p:nvSpPr>
          <p:spPr>
            <a:xfrm>
              <a:off x="3345" y="5225"/>
              <a:ext cx="866" cy="1015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3161" y="5443"/>
              <a:ext cx="1294" cy="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媒体</a:t>
              </a: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3325489" y="2429458"/>
            <a:ext cx="749141" cy="483394"/>
            <a:chOff x="3345" y="5225"/>
            <a:chExt cx="866" cy="1015"/>
          </a:xfrm>
        </p:grpSpPr>
        <p:sp>
          <p:nvSpPr>
            <p:cNvPr id="90" name="矩形 89"/>
            <p:cNvSpPr/>
            <p:nvPr/>
          </p:nvSpPr>
          <p:spPr>
            <a:xfrm>
              <a:off x="3345" y="5225"/>
              <a:ext cx="866" cy="1015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3345" y="5443"/>
              <a:ext cx="828" cy="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活动管理</a:t>
              </a: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744317" y="2431839"/>
            <a:ext cx="402068" cy="483394"/>
            <a:chOff x="3161" y="5257"/>
            <a:chExt cx="1294" cy="1015"/>
          </a:xfrm>
        </p:grpSpPr>
        <p:sp>
          <p:nvSpPr>
            <p:cNvPr id="102" name="矩形 101"/>
            <p:cNvSpPr/>
            <p:nvPr/>
          </p:nvSpPr>
          <p:spPr>
            <a:xfrm>
              <a:off x="3345" y="5257"/>
              <a:ext cx="866" cy="1015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3161" y="5443"/>
              <a:ext cx="1294" cy="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媒体人</a:t>
              </a: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2048641" y="2428506"/>
            <a:ext cx="402068" cy="483394"/>
            <a:chOff x="3161" y="5225"/>
            <a:chExt cx="1294" cy="1015"/>
          </a:xfrm>
        </p:grpSpPr>
        <p:sp>
          <p:nvSpPr>
            <p:cNvPr id="105" name="矩形 104"/>
            <p:cNvSpPr/>
            <p:nvPr/>
          </p:nvSpPr>
          <p:spPr>
            <a:xfrm>
              <a:off x="3345" y="5225"/>
              <a:ext cx="866" cy="1015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3161" y="5443"/>
              <a:ext cx="1294" cy="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</a:p>
            <a:p>
              <a:pPr algn="ctr"/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账号</a:t>
              </a: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2352965" y="2428506"/>
            <a:ext cx="1010240" cy="484346"/>
            <a:chOff x="3425" y="5425"/>
            <a:chExt cx="2121" cy="1017"/>
          </a:xfrm>
        </p:grpSpPr>
        <p:grpSp>
          <p:nvGrpSpPr>
            <p:cNvPr id="107" name="组合 106"/>
            <p:cNvGrpSpPr/>
            <p:nvPr/>
          </p:nvGrpSpPr>
          <p:grpSpPr>
            <a:xfrm>
              <a:off x="3425" y="5425"/>
              <a:ext cx="844" cy="1015"/>
              <a:chOff x="3161" y="5225"/>
              <a:chExt cx="1294" cy="1015"/>
            </a:xfrm>
          </p:grpSpPr>
          <p:sp>
            <p:nvSpPr>
              <p:cNvPr id="108" name="矩形 107"/>
              <p:cNvSpPr/>
              <p:nvPr/>
            </p:nvSpPr>
            <p:spPr>
              <a:xfrm>
                <a:off x="3345" y="5225"/>
                <a:ext cx="866" cy="1015"/>
              </a:xfrm>
              <a:prstGeom prst="rect">
                <a:avLst/>
              </a:prstGeom>
              <a:solidFill>
                <a:srgbClr val="BEBE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3161" y="5443"/>
                <a:ext cx="1294" cy="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67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</a:t>
                </a:r>
              </a:p>
              <a:p>
                <a:pPr algn="ctr"/>
                <a:r>
                  <a:rPr lang="zh-CN" altLang="en-US" sz="67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排行</a:t>
                </a:r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4050" y="5426"/>
              <a:ext cx="844" cy="1015"/>
              <a:chOff x="3161" y="5225"/>
              <a:chExt cx="1294" cy="1015"/>
            </a:xfrm>
          </p:grpSpPr>
          <p:sp>
            <p:nvSpPr>
              <p:cNvPr id="111" name="矩形 110"/>
              <p:cNvSpPr/>
              <p:nvPr/>
            </p:nvSpPr>
            <p:spPr>
              <a:xfrm>
                <a:off x="3345" y="5225"/>
                <a:ext cx="866" cy="1015"/>
              </a:xfrm>
              <a:prstGeom prst="rect">
                <a:avLst/>
              </a:prstGeom>
              <a:solidFill>
                <a:srgbClr val="BEBE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文本框 111"/>
              <p:cNvSpPr txBox="1"/>
              <p:nvPr/>
            </p:nvSpPr>
            <p:spPr>
              <a:xfrm>
                <a:off x="3161" y="5443"/>
                <a:ext cx="1294" cy="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675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平台</a:t>
                </a:r>
              </a:p>
              <a:p>
                <a:pPr algn="ctr"/>
                <a:r>
                  <a:rPr lang="zh-CN" altLang="en-US" sz="675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维度</a:t>
                </a:r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4702" y="5427"/>
              <a:ext cx="844" cy="1015"/>
              <a:chOff x="3161" y="5225"/>
              <a:chExt cx="1294" cy="1015"/>
            </a:xfrm>
          </p:grpSpPr>
          <p:sp>
            <p:nvSpPr>
              <p:cNvPr id="114" name="矩形 113"/>
              <p:cNvSpPr/>
              <p:nvPr/>
            </p:nvSpPr>
            <p:spPr>
              <a:xfrm>
                <a:off x="3345" y="5225"/>
                <a:ext cx="866" cy="1015"/>
              </a:xfrm>
              <a:prstGeom prst="rect">
                <a:avLst/>
              </a:prstGeom>
              <a:solidFill>
                <a:srgbClr val="BEBE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文本框 114"/>
              <p:cNvSpPr txBox="1"/>
              <p:nvPr/>
            </p:nvSpPr>
            <p:spPr>
              <a:xfrm>
                <a:off x="3161" y="5443"/>
                <a:ext cx="1294" cy="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675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媒体</a:t>
                </a:r>
              </a:p>
              <a:p>
                <a:pPr algn="ctr"/>
                <a:r>
                  <a:rPr lang="zh-CN" altLang="en-US" sz="675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对比</a:t>
                </a:r>
              </a:p>
            </p:txBody>
          </p:sp>
        </p:grpSp>
      </p:grpSp>
      <p:grpSp>
        <p:nvGrpSpPr>
          <p:cNvPr id="117" name="组合 116"/>
          <p:cNvGrpSpPr/>
          <p:nvPr/>
        </p:nvGrpSpPr>
        <p:grpSpPr>
          <a:xfrm>
            <a:off x="4108920" y="2424219"/>
            <a:ext cx="687705" cy="483394"/>
            <a:chOff x="3345" y="5225"/>
            <a:chExt cx="866" cy="1015"/>
          </a:xfrm>
        </p:grpSpPr>
        <p:sp>
          <p:nvSpPr>
            <p:cNvPr id="118" name="矩形 117"/>
            <p:cNvSpPr/>
            <p:nvPr/>
          </p:nvSpPr>
          <p:spPr>
            <a:xfrm>
              <a:off x="3345" y="5225"/>
              <a:ext cx="866" cy="1015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3345" y="5563"/>
              <a:ext cx="828" cy="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专项检索</a:t>
              </a: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4639463" y="2001309"/>
            <a:ext cx="846773" cy="449207"/>
            <a:chOff x="10569" y="6309"/>
            <a:chExt cx="3056" cy="942"/>
          </a:xfrm>
        </p:grpSpPr>
        <p:sp>
          <p:nvSpPr>
            <p:cNvPr id="130" name="矩形 129"/>
            <p:cNvSpPr/>
            <p:nvPr/>
          </p:nvSpPr>
          <p:spPr>
            <a:xfrm>
              <a:off x="11233" y="6309"/>
              <a:ext cx="2311" cy="774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10569" y="6479"/>
              <a:ext cx="3056" cy="77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74955" algn="ctr">
                <a:lnSpc>
                  <a:spcPct val="100000"/>
                </a:lnSpc>
                <a:spcBef>
                  <a:spcPts val="1330"/>
                </a:spcBef>
              </a:pPr>
              <a:r>
                <a:rPr lang="zh-CN" altLang="en-US" sz="900" b="1" spc="3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敏感媒体</a:t>
              </a: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4823771" y="2416599"/>
            <a:ext cx="640556" cy="483394"/>
            <a:chOff x="3345" y="5225"/>
            <a:chExt cx="866" cy="1015"/>
          </a:xfrm>
        </p:grpSpPr>
        <p:sp>
          <p:nvSpPr>
            <p:cNvPr id="133" name="矩形 132"/>
            <p:cNvSpPr/>
            <p:nvPr/>
          </p:nvSpPr>
          <p:spPr>
            <a:xfrm>
              <a:off x="3345" y="5225"/>
              <a:ext cx="866" cy="1015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3345" y="5443"/>
              <a:ext cx="828" cy="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数据抓取</a:t>
              </a:r>
            </a:p>
            <a:p>
              <a:pPr algn="ctr"/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舆情接口</a:t>
              </a:r>
            </a:p>
          </p:txBody>
        </p:sp>
      </p:grpSp>
      <p:sp>
        <p:nvSpPr>
          <p:cNvPr id="135" name="文本框 134"/>
          <p:cNvSpPr txBox="1"/>
          <p:nvPr/>
        </p:nvSpPr>
        <p:spPr>
          <a:xfrm>
            <a:off x="2450618" y="1426952"/>
            <a:ext cx="1905000" cy="551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" algn="ctr">
              <a:lnSpc>
                <a:spcPts val="1675"/>
              </a:lnSpc>
              <a:spcBef>
                <a:spcPts val="590"/>
              </a:spcBef>
            </a:pPr>
            <a:r>
              <a:rPr sz="10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媒体信息管理和动态追踪</a:t>
            </a:r>
            <a:endParaRPr sz="135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0795" algn="ctr">
              <a:lnSpc>
                <a:spcPts val="1915"/>
              </a:lnSpc>
            </a:pPr>
            <a:r>
              <a:rPr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数字化</a:t>
            </a:r>
            <a:r>
              <a:rPr sz="1200" b="1" spc="-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媒体管理中心</a:t>
            </a:r>
            <a:endParaRPr lang="zh-CN" alt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136" name="组合 135"/>
          <p:cNvGrpSpPr/>
          <p:nvPr/>
        </p:nvGrpSpPr>
        <p:grpSpPr>
          <a:xfrm>
            <a:off x="1477241" y="2943332"/>
            <a:ext cx="402068" cy="613410"/>
            <a:chOff x="3310" y="5045"/>
            <a:chExt cx="1294" cy="1288"/>
          </a:xfrm>
        </p:grpSpPr>
        <p:sp>
          <p:nvSpPr>
            <p:cNvPr id="137" name="矩形 136"/>
            <p:cNvSpPr/>
            <p:nvPr/>
          </p:nvSpPr>
          <p:spPr>
            <a:xfrm>
              <a:off x="3345" y="5085"/>
              <a:ext cx="895" cy="1155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3310" y="5045"/>
              <a:ext cx="1294" cy="1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媒体</a:t>
              </a:r>
            </a:p>
            <a:p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</a:t>
              </a:r>
            </a:p>
            <a:p>
              <a:endParaRPr lang="zh-CN" altLang="en-US" sz="67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媒体</a:t>
              </a:r>
            </a:p>
            <a:p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</a:t>
              </a: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1795376" y="2943332"/>
            <a:ext cx="402068" cy="613410"/>
            <a:chOff x="3310" y="5045"/>
            <a:chExt cx="1294" cy="1288"/>
          </a:xfrm>
        </p:grpSpPr>
        <p:sp>
          <p:nvSpPr>
            <p:cNvPr id="140" name="矩形 139"/>
            <p:cNvSpPr/>
            <p:nvPr/>
          </p:nvSpPr>
          <p:spPr>
            <a:xfrm>
              <a:off x="3345" y="5085"/>
              <a:ext cx="895" cy="1155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3310" y="5045"/>
              <a:ext cx="1294" cy="1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全网</a:t>
              </a:r>
            </a:p>
            <a:p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影响</a:t>
              </a:r>
            </a:p>
            <a:p>
              <a:endParaRPr lang="zh-CN" altLang="en-US" sz="67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职位</a:t>
              </a:r>
            </a:p>
            <a:p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合作</a:t>
              </a: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2105891" y="2943332"/>
            <a:ext cx="402068" cy="613410"/>
            <a:chOff x="3310" y="5045"/>
            <a:chExt cx="1294" cy="1288"/>
          </a:xfrm>
        </p:grpSpPr>
        <p:sp>
          <p:nvSpPr>
            <p:cNvPr id="143" name="矩形 142"/>
            <p:cNvSpPr/>
            <p:nvPr/>
          </p:nvSpPr>
          <p:spPr>
            <a:xfrm>
              <a:off x="3345" y="5085"/>
              <a:ext cx="895" cy="1155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3310" y="5045"/>
              <a:ext cx="1294" cy="1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</a:t>
              </a:r>
            </a:p>
            <a:p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</a:p>
            <a:p>
              <a:endParaRPr lang="zh-CN" altLang="en-US" sz="67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指数</a:t>
              </a:r>
            </a:p>
            <a:p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2405850" y="2962382"/>
            <a:ext cx="406418" cy="736283"/>
            <a:chOff x="3345" y="5085"/>
            <a:chExt cx="1308" cy="1546"/>
          </a:xfrm>
        </p:grpSpPr>
        <p:sp>
          <p:nvSpPr>
            <p:cNvPr id="146" name="矩形 145"/>
            <p:cNvSpPr/>
            <p:nvPr/>
          </p:nvSpPr>
          <p:spPr>
            <a:xfrm>
              <a:off x="3345" y="5085"/>
              <a:ext cx="895" cy="1155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3359" y="5343"/>
              <a:ext cx="1294" cy="1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媒体</a:t>
              </a:r>
            </a:p>
            <a:p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</a:t>
              </a:r>
            </a:p>
            <a:p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</a:p>
            <a:p>
              <a:endParaRPr lang="zh-CN" altLang="en-US" sz="67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67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2703506" y="2962382"/>
            <a:ext cx="406418" cy="736283"/>
            <a:chOff x="3345" y="5085"/>
            <a:chExt cx="1308" cy="1546"/>
          </a:xfrm>
        </p:grpSpPr>
        <p:sp>
          <p:nvSpPr>
            <p:cNvPr id="149" name="矩形 148"/>
            <p:cNvSpPr/>
            <p:nvPr/>
          </p:nvSpPr>
          <p:spPr>
            <a:xfrm>
              <a:off x="3345" y="5085"/>
              <a:ext cx="895" cy="1155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文本框 149"/>
            <p:cNvSpPr txBox="1"/>
            <p:nvPr/>
          </p:nvSpPr>
          <p:spPr>
            <a:xfrm>
              <a:off x="3359" y="5343"/>
              <a:ext cx="1294" cy="1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粉丝</a:t>
              </a:r>
            </a:p>
            <a:p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</a:p>
            <a:p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对比</a:t>
              </a:r>
            </a:p>
            <a:p>
              <a:endParaRPr lang="zh-CN" altLang="en-US" sz="67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67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3018308" y="2962382"/>
            <a:ext cx="406418" cy="631984"/>
            <a:chOff x="3345" y="5085"/>
            <a:chExt cx="1308" cy="1327"/>
          </a:xfrm>
        </p:grpSpPr>
        <p:sp>
          <p:nvSpPr>
            <p:cNvPr id="152" name="矩形 151"/>
            <p:cNvSpPr/>
            <p:nvPr/>
          </p:nvSpPr>
          <p:spPr>
            <a:xfrm>
              <a:off x="3345" y="5085"/>
              <a:ext cx="895" cy="1155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文本框 152"/>
            <p:cNvSpPr txBox="1"/>
            <p:nvPr/>
          </p:nvSpPr>
          <p:spPr>
            <a:xfrm>
              <a:off x="3359" y="5343"/>
              <a:ext cx="1294" cy="1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</a:t>
              </a:r>
            </a:p>
            <a:p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评估</a:t>
              </a:r>
            </a:p>
            <a:p>
              <a:endParaRPr lang="zh-CN" altLang="en-US" sz="67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67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3325489" y="2947618"/>
            <a:ext cx="749141" cy="613410"/>
            <a:chOff x="3345" y="5234"/>
            <a:chExt cx="866" cy="1288"/>
          </a:xfrm>
        </p:grpSpPr>
        <p:sp>
          <p:nvSpPr>
            <p:cNvPr id="155" name="矩形 154"/>
            <p:cNvSpPr/>
            <p:nvPr/>
          </p:nvSpPr>
          <p:spPr>
            <a:xfrm>
              <a:off x="3345" y="5266"/>
              <a:ext cx="866" cy="1146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文本框 155"/>
            <p:cNvSpPr txBox="1"/>
            <p:nvPr/>
          </p:nvSpPr>
          <p:spPr>
            <a:xfrm>
              <a:off x="3345" y="5234"/>
              <a:ext cx="828" cy="1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</a:p>
            <a:p>
              <a:pPr algn="ctr"/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回溯</a:t>
              </a:r>
            </a:p>
            <a:p>
              <a:pPr algn="ctr"/>
              <a:endParaRPr lang="zh-CN" altLang="en-US" sz="67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</a:t>
              </a:r>
            </a:p>
            <a:p>
              <a:pPr algn="ctr"/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推荐</a:t>
              </a:r>
            </a:p>
          </p:txBody>
        </p:sp>
      </p:grpSp>
      <p:grpSp>
        <p:nvGrpSpPr>
          <p:cNvPr id="163" name="组合 162"/>
          <p:cNvGrpSpPr/>
          <p:nvPr/>
        </p:nvGrpSpPr>
        <p:grpSpPr>
          <a:xfrm>
            <a:off x="4108920" y="2962858"/>
            <a:ext cx="688181" cy="549593"/>
            <a:chOff x="3345" y="5258"/>
            <a:chExt cx="866" cy="1154"/>
          </a:xfrm>
        </p:grpSpPr>
        <p:sp>
          <p:nvSpPr>
            <p:cNvPr id="164" name="矩形 163"/>
            <p:cNvSpPr/>
            <p:nvPr/>
          </p:nvSpPr>
          <p:spPr>
            <a:xfrm>
              <a:off x="3345" y="5258"/>
              <a:ext cx="866" cy="1154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3345" y="5553"/>
              <a:ext cx="828" cy="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关键词检索</a:t>
              </a:r>
            </a:p>
            <a:p>
              <a:pPr algn="ctr"/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查看发布状态</a:t>
              </a: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4823771" y="2964763"/>
            <a:ext cx="635216" cy="545783"/>
            <a:chOff x="3345" y="5266"/>
            <a:chExt cx="828" cy="1146"/>
          </a:xfrm>
        </p:grpSpPr>
        <p:sp>
          <p:nvSpPr>
            <p:cNvPr id="167" name="矩形 166"/>
            <p:cNvSpPr/>
            <p:nvPr/>
          </p:nvSpPr>
          <p:spPr>
            <a:xfrm>
              <a:off x="3345" y="5266"/>
              <a:ext cx="828" cy="1146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文本框 167"/>
            <p:cNvSpPr txBox="1"/>
            <p:nvPr/>
          </p:nvSpPr>
          <p:spPr>
            <a:xfrm>
              <a:off x="3345" y="5673"/>
              <a:ext cx="828" cy="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75"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效果评估</a:t>
              </a:r>
            </a:p>
          </p:txBody>
        </p:sp>
      </p:grpSp>
      <p:sp>
        <p:nvSpPr>
          <p:cNvPr id="169" name="文本框 168"/>
          <p:cNvSpPr txBox="1"/>
          <p:nvPr/>
        </p:nvSpPr>
        <p:spPr>
          <a:xfrm>
            <a:off x="4487063" y="3646277"/>
            <a:ext cx="1185545" cy="2133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89255" marR="363220" lvl="0" algn="l">
              <a:lnSpc>
                <a:spcPct val="101000"/>
              </a:lnSpc>
              <a:spcBef>
                <a:spcPts val="105"/>
              </a:spcBef>
            </a:pPr>
            <a:r>
              <a:rPr lang="zh-CN" sz="790" spc="1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敏感媒体监测</a:t>
            </a:r>
            <a:endParaRPr lang="zh-CN" altLang="en-US" sz="790" spc="1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70" name="object 30"/>
          <p:cNvSpPr/>
          <p:nvPr/>
        </p:nvSpPr>
        <p:spPr>
          <a:xfrm>
            <a:off x="5525288" y="3591984"/>
            <a:ext cx="2181225" cy="300990"/>
          </a:xfrm>
          <a:custGeom>
            <a:avLst/>
            <a:gdLst/>
            <a:ahLst/>
            <a:cxnLst/>
            <a:rect l="l" t="t" r="r" b="b"/>
            <a:pathLst>
              <a:path w="1301750" h="398145">
                <a:moveTo>
                  <a:pt x="0" y="397764"/>
                </a:moveTo>
                <a:lnTo>
                  <a:pt x="1301496" y="397764"/>
                </a:lnTo>
                <a:lnTo>
                  <a:pt x="1301496" y="0"/>
                </a:lnTo>
                <a:lnTo>
                  <a:pt x="0" y="0"/>
                </a:lnTo>
                <a:lnTo>
                  <a:pt x="0" y="397764"/>
                </a:lnTo>
                <a:close/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文本框 170"/>
          <p:cNvSpPr txBox="1"/>
          <p:nvPr/>
        </p:nvSpPr>
        <p:spPr>
          <a:xfrm>
            <a:off x="5561483" y="3646277"/>
            <a:ext cx="2033270" cy="2120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904240">
              <a:lnSpc>
                <a:spcPct val="100000"/>
              </a:lnSpc>
              <a:spcBef>
                <a:spcPts val="920"/>
              </a:spcBef>
            </a:pPr>
            <a:r>
              <a:rPr sz="790" spc="1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一站式</a:t>
            </a:r>
            <a:r>
              <a:rPr sz="790" spc="-3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790" spc="1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资讯获取平台</a:t>
            </a:r>
            <a:endParaRPr lang="zh-CN" altLang="en-US" sz="790"/>
          </a:p>
        </p:txBody>
      </p:sp>
      <p:grpSp>
        <p:nvGrpSpPr>
          <p:cNvPr id="174" name="组合 173"/>
          <p:cNvGrpSpPr/>
          <p:nvPr/>
        </p:nvGrpSpPr>
        <p:grpSpPr>
          <a:xfrm>
            <a:off x="7302462" y="3590079"/>
            <a:ext cx="1425607" cy="630079"/>
            <a:chOff x="10672" y="7870"/>
            <a:chExt cx="6030" cy="1323"/>
          </a:xfrm>
        </p:grpSpPr>
        <p:sp>
          <p:nvSpPr>
            <p:cNvPr id="172" name="object 30"/>
            <p:cNvSpPr/>
            <p:nvPr/>
          </p:nvSpPr>
          <p:spPr>
            <a:xfrm>
              <a:off x="12419" y="7870"/>
              <a:ext cx="4283" cy="627"/>
            </a:xfrm>
            <a:custGeom>
              <a:avLst/>
              <a:gdLst/>
              <a:ahLst/>
              <a:cxnLst/>
              <a:rect l="l" t="t" r="r" b="b"/>
              <a:pathLst>
                <a:path w="1301750" h="398145">
                  <a:moveTo>
                    <a:pt x="0" y="397764"/>
                  </a:moveTo>
                  <a:lnTo>
                    <a:pt x="1301496" y="397764"/>
                  </a:lnTo>
                  <a:lnTo>
                    <a:pt x="1301496" y="0"/>
                  </a:lnTo>
                  <a:lnTo>
                    <a:pt x="0" y="0"/>
                  </a:lnTo>
                  <a:lnTo>
                    <a:pt x="0" y="397764"/>
                  </a:lnTo>
                  <a:close/>
                </a:path>
              </a:pathLst>
            </a:custGeom>
            <a:ln w="19812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文本框 172"/>
            <p:cNvSpPr txBox="1"/>
            <p:nvPr/>
          </p:nvSpPr>
          <p:spPr>
            <a:xfrm>
              <a:off x="10672" y="7984"/>
              <a:ext cx="5304" cy="12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904240">
                <a:lnSpc>
                  <a:spcPct val="100000"/>
                </a:lnSpc>
                <a:spcBef>
                  <a:spcPts val="920"/>
                </a:spcBef>
              </a:pPr>
              <a:r>
                <a:rPr lang="zh-CN" sz="790" spc="15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线上交互</a:t>
              </a:r>
            </a:p>
          </p:txBody>
        </p:sp>
      </p:grpSp>
      <p:graphicFrame>
        <p:nvGraphicFramePr>
          <p:cNvPr id="24" name="object 24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45850942"/>
              </p:ext>
            </p:extLst>
          </p:nvPr>
        </p:nvGraphicFramePr>
        <p:xfrm>
          <a:off x="5487188" y="1501723"/>
          <a:ext cx="3190240" cy="2254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9265"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975" spc="3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媒体资讯共享和媒体互</a:t>
                      </a:r>
                      <a:r>
                        <a:rPr sz="975" spc="4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动</a:t>
                      </a:r>
                      <a:r>
                        <a:rPr sz="975" spc="3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互助</a:t>
                      </a:r>
                      <a:endParaRPr sz="975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090" b="1" spc="1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整合性</a:t>
                      </a:r>
                      <a:r>
                        <a:rPr sz="109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</a:t>
                      </a:r>
                      <a:r>
                        <a:rPr sz="1090" b="1" spc="1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媒体新闻中心</a:t>
                      </a:r>
                      <a:endParaRPr sz="109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70008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 gridSpan="2"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975" b="1" spc="3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企业资讯</a:t>
                      </a:r>
                    </a:p>
                  </a:txBody>
                  <a:tcPr marL="0" marR="0" marT="119538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975" b="1" spc="3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媒体朋友圈</a:t>
                      </a:r>
                    </a:p>
                  </a:txBody>
                  <a:tcPr marL="0" marR="0" marT="116205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80772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975" b="1" spc="3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邀约</a:t>
                      </a:r>
                    </a:p>
                  </a:txBody>
                  <a:tcPr marL="0" marR="0" marT="113823" marB="0">
                    <a:lnL w="80772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975" b="1" spc="3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产品展示</a:t>
                      </a:r>
                    </a:p>
                  </a:txBody>
                  <a:tcPr marL="0" marR="0" marT="113823" marB="0">
                    <a:lnL w="762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15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165735" marR="180975">
                        <a:lnSpc>
                          <a:spcPct val="104000"/>
                        </a:lnSpc>
                      </a:pPr>
                      <a:r>
                        <a:rPr sz="675" b="1" dirty="0">
                          <a:solidFill>
                            <a:srgbClr val="25252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品牌 </a:t>
                      </a:r>
                    </a:p>
                    <a:p>
                      <a:pPr marL="165735" marR="180975">
                        <a:lnSpc>
                          <a:spcPct val="104000"/>
                        </a:lnSpc>
                      </a:pPr>
                      <a:r>
                        <a:rPr sz="675" b="1" dirty="0">
                          <a:solidFill>
                            <a:srgbClr val="25252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资讯</a:t>
                      </a:r>
                      <a:endParaRPr sz="675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90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189230" marR="186690">
                        <a:lnSpc>
                          <a:spcPct val="104000"/>
                        </a:lnSpc>
                      </a:pPr>
                      <a:r>
                        <a:rPr sz="675" b="1" dirty="0">
                          <a:solidFill>
                            <a:srgbClr val="25252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产品 </a:t>
                      </a:r>
                    </a:p>
                    <a:p>
                      <a:pPr marL="189230" marR="186690">
                        <a:lnSpc>
                          <a:spcPct val="104000"/>
                        </a:lnSpc>
                      </a:pPr>
                      <a:r>
                        <a:rPr sz="675" b="1" dirty="0">
                          <a:solidFill>
                            <a:srgbClr val="25252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资讯</a:t>
                      </a:r>
                      <a:endParaRPr sz="675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476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9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252730" marR="254635" indent="118745" algn="l">
                        <a:lnSpc>
                          <a:spcPct val="103000"/>
                        </a:lnSpc>
                      </a:pPr>
                      <a:r>
                        <a:rPr sz="675" b="1" spc="35" dirty="0" err="1">
                          <a:solidFill>
                            <a:srgbClr val="25252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媒体社区</a:t>
                      </a:r>
                      <a:r>
                        <a:rPr sz="675" b="1" spc="35" dirty="0">
                          <a:solidFill>
                            <a:srgbClr val="25252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sz="675" b="1" dirty="0" err="1">
                          <a:solidFill>
                            <a:srgbClr val="25252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实时动态发布</a:t>
                      </a:r>
                      <a:endParaRPr sz="675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952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80772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5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223520" marR="207010">
                        <a:lnSpc>
                          <a:spcPct val="104000"/>
                        </a:lnSpc>
                      </a:pPr>
                      <a:r>
                        <a:rPr sz="675" b="1" dirty="0">
                          <a:solidFill>
                            <a:srgbClr val="25252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线上邀约 </a:t>
                      </a:r>
                    </a:p>
                    <a:p>
                      <a:pPr marL="223520" marR="207010">
                        <a:lnSpc>
                          <a:spcPct val="104000"/>
                        </a:lnSpc>
                      </a:pPr>
                      <a:r>
                        <a:rPr sz="675" b="1" dirty="0">
                          <a:solidFill>
                            <a:srgbClr val="25252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邀约记录</a:t>
                      </a:r>
                      <a:endParaRPr sz="675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905" marB="0">
                    <a:lnL w="80772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9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339725" marR="297815" algn="l">
                        <a:lnSpc>
                          <a:spcPct val="104000"/>
                        </a:lnSpc>
                      </a:pPr>
                      <a:r>
                        <a:rPr sz="675" b="1" dirty="0">
                          <a:solidFill>
                            <a:srgbClr val="25252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新车 </a:t>
                      </a:r>
                    </a:p>
                    <a:p>
                      <a:pPr marL="339725" marR="297815" algn="l">
                        <a:lnSpc>
                          <a:spcPct val="104000"/>
                        </a:lnSpc>
                      </a:pPr>
                      <a:r>
                        <a:rPr sz="675" b="1" dirty="0">
                          <a:solidFill>
                            <a:srgbClr val="25252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活动</a:t>
                      </a:r>
                      <a:endParaRPr sz="675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3333" marB="0">
                    <a:lnL w="76200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79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165735" marR="180975" algn="just">
                        <a:lnSpc>
                          <a:spcPct val="104000"/>
                        </a:lnSpc>
                        <a:spcBef>
                          <a:spcPts val="5"/>
                        </a:spcBef>
                      </a:pPr>
                      <a:r>
                        <a:rPr sz="675" b="1" dirty="0">
                          <a:solidFill>
                            <a:srgbClr val="25252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近期 </a:t>
                      </a:r>
                    </a:p>
                    <a:p>
                      <a:pPr marL="165735" marR="180975" algn="just">
                        <a:lnSpc>
                          <a:spcPct val="104000"/>
                        </a:lnSpc>
                        <a:spcBef>
                          <a:spcPts val="5"/>
                        </a:spcBef>
                      </a:pPr>
                      <a:r>
                        <a:rPr sz="675" b="1" dirty="0">
                          <a:solidFill>
                            <a:srgbClr val="25252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品牌</a:t>
                      </a:r>
                    </a:p>
                    <a:p>
                      <a:pPr marL="165735" marR="180975" algn="just">
                        <a:lnSpc>
                          <a:spcPct val="104000"/>
                        </a:lnSpc>
                        <a:spcBef>
                          <a:spcPts val="5"/>
                        </a:spcBef>
                      </a:pPr>
                      <a:r>
                        <a:rPr sz="675" b="1" dirty="0">
                          <a:solidFill>
                            <a:srgbClr val="25252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资讯</a:t>
                      </a:r>
                      <a:endParaRPr sz="675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2857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189230" marR="186690" algn="just">
                        <a:lnSpc>
                          <a:spcPct val="104000"/>
                        </a:lnSpc>
                      </a:pPr>
                      <a:r>
                        <a:rPr sz="675" b="1" dirty="0">
                          <a:solidFill>
                            <a:srgbClr val="25252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近期 </a:t>
                      </a:r>
                    </a:p>
                    <a:p>
                      <a:pPr marL="189230" marR="186690" algn="just">
                        <a:lnSpc>
                          <a:spcPct val="104000"/>
                        </a:lnSpc>
                      </a:pPr>
                      <a:r>
                        <a:rPr sz="675" b="1" dirty="0">
                          <a:solidFill>
                            <a:srgbClr val="25252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产品 </a:t>
                      </a:r>
                    </a:p>
                    <a:p>
                      <a:pPr marL="189230" marR="186690" algn="just">
                        <a:lnSpc>
                          <a:spcPct val="104000"/>
                        </a:lnSpc>
                      </a:pPr>
                      <a:r>
                        <a:rPr sz="675" b="1" dirty="0">
                          <a:solidFill>
                            <a:srgbClr val="25252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资讯</a:t>
                      </a:r>
                      <a:endParaRPr sz="675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5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321945" marR="186690" indent="-119380">
                        <a:lnSpc>
                          <a:spcPct val="104000"/>
                        </a:lnSpc>
                      </a:pPr>
                      <a:r>
                        <a:rPr sz="675" b="1" dirty="0">
                          <a:solidFill>
                            <a:srgbClr val="25252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信息发布、浏览 </a:t>
                      </a:r>
                    </a:p>
                    <a:p>
                      <a:pPr marL="321945" marR="186690" indent="-119380">
                        <a:lnSpc>
                          <a:spcPct val="104000"/>
                        </a:lnSpc>
                      </a:pPr>
                      <a:r>
                        <a:rPr sz="675" b="1" spc="35" dirty="0">
                          <a:solidFill>
                            <a:srgbClr val="25252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点赞、评论</a:t>
                      </a:r>
                      <a:endParaRPr sz="675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4762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80772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5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223520" marR="207010">
                        <a:lnSpc>
                          <a:spcPct val="104000"/>
                        </a:lnSpc>
                      </a:pPr>
                      <a:r>
                        <a:rPr sz="675" b="1" dirty="0">
                          <a:solidFill>
                            <a:srgbClr val="25252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完成邀约 </a:t>
                      </a:r>
                    </a:p>
                    <a:p>
                      <a:pPr marL="223520" marR="207010">
                        <a:lnSpc>
                          <a:spcPct val="104000"/>
                        </a:lnSpc>
                      </a:pPr>
                      <a:r>
                        <a:rPr sz="675" b="1" dirty="0">
                          <a:solidFill>
                            <a:srgbClr val="25252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拒绝邀约</a:t>
                      </a:r>
                      <a:endParaRPr sz="675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905" marB="0">
                    <a:lnL w="80772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9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218440" marR="180340">
                        <a:lnSpc>
                          <a:spcPct val="104000"/>
                        </a:lnSpc>
                      </a:pPr>
                      <a:r>
                        <a:rPr sz="675" b="1" dirty="0">
                          <a:solidFill>
                            <a:srgbClr val="25252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产品信息 </a:t>
                      </a:r>
                    </a:p>
                    <a:p>
                      <a:pPr marL="218440" marR="180340">
                        <a:lnSpc>
                          <a:spcPct val="104000"/>
                        </a:lnSpc>
                      </a:pPr>
                      <a:r>
                        <a:rPr sz="675" b="1" dirty="0">
                          <a:solidFill>
                            <a:srgbClr val="25252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详细展示</a:t>
                      </a:r>
                      <a:endParaRPr sz="675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3333" marB="0">
                    <a:lnL w="76200">
                      <a:solidFill>
                        <a:srgbClr val="FFFFFF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BE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" name="object 4"/>
          <p:cNvSpPr txBox="1"/>
          <p:nvPr/>
        </p:nvSpPr>
        <p:spPr>
          <a:xfrm>
            <a:off x="430745" y="699055"/>
            <a:ext cx="8144624" cy="648335"/>
          </a:xfrm>
          <a:prstGeom prst="rect">
            <a:avLst/>
          </a:prstGeom>
        </p:spPr>
        <p:txBody>
          <a:bodyPr vert="horz" wrap="square" lIns="0" tIns="94773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</a:pPr>
            <a:r>
              <a:rPr sz="1200" spc="-6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构建</a:t>
            </a:r>
            <a:r>
              <a:rPr lang="zh-CN" sz="1200" spc="-60" dirty="0">
                <a:solidFill>
                  <a:srgbClr val="C92C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全平台</a:t>
            </a:r>
            <a:r>
              <a:rPr sz="1200" spc="-6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集“媒体库与媒体互动功能”</a:t>
            </a:r>
            <a:r>
              <a:rPr sz="1200" spc="-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于</a:t>
            </a:r>
            <a:r>
              <a:rPr sz="1200" spc="-6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一体</a:t>
            </a:r>
            <a:r>
              <a:rPr sz="1200" spc="-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</a:t>
            </a:r>
            <a:r>
              <a:rPr sz="1200" spc="-6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数字</a:t>
            </a:r>
            <a:r>
              <a:rPr sz="1200" spc="-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化</a:t>
            </a:r>
            <a:r>
              <a:rPr sz="1200" spc="-6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区域</a:t>
            </a:r>
            <a:r>
              <a:rPr sz="1200" spc="-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媒</a:t>
            </a:r>
            <a:r>
              <a:rPr sz="1200" spc="-6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体中</a:t>
            </a:r>
            <a:r>
              <a:rPr sz="1200" spc="-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心</a:t>
            </a:r>
            <a:r>
              <a:rPr sz="1200" spc="-6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，一</a:t>
            </a:r>
            <a:r>
              <a:rPr sz="1200" spc="-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站</a:t>
            </a:r>
            <a:r>
              <a:rPr sz="1200" spc="-6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式实</a:t>
            </a:r>
            <a:r>
              <a:rPr sz="1200" spc="-3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现</a:t>
            </a:r>
            <a:r>
              <a:rPr sz="1200" spc="-5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媒</a:t>
            </a:r>
            <a:r>
              <a:rPr sz="1200" spc="-6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体</a:t>
            </a:r>
            <a:r>
              <a:rPr sz="1200" spc="-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信</a:t>
            </a:r>
            <a:r>
              <a:rPr sz="1200" spc="-5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息</a:t>
            </a:r>
            <a:r>
              <a:rPr sz="1200" spc="-6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采</a:t>
            </a:r>
            <a:r>
              <a:rPr sz="1200" spc="-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集</a:t>
            </a:r>
            <a:r>
              <a:rPr sz="1200" spc="-5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sz="1200" spc="-6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足</a:t>
            </a:r>
            <a:r>
              <a:rPr sz="1200" spc="-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迹</a:t>
            </a:r>
            <a:r>
              <a:rPr sz="1200" spc="-5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更</a:t>
            </a:r>
            <a:r>
              <a:rPr sz="1200" spc="-6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</a:t>
            </a:r>
            <a:r>
              <a:rPr sz="1200" spc="-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sz="1200" spc="-5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资</a:t>
            </a:r>
            <a:r>
              <a:rPr sz="1200" spc="-6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讯</a:t>
            </a:r>
            <a:r>
              <a:rPr sz="1200" spc="-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共</a:t>
            </a:r>
            <a:r>
              <a:rPr sz="1200" spc="-5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享</a:t>
            </a:r>
            <a:r>
              <a:rPr sz="1200" spc="-6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sz="1200" spc="-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活</a:t>
            </a:r>
            <a:r>
              <a:rPr sz="1200" spc="-5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动服务日常交互、价值评估的管理闭</a:t>
            </a:r>
            <a:r>
              <a:rPr sz="1200" spc="-4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环</a:t>
            </a:r>
            <a:r>
              <a:rPr sz="1200" spc="-5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，达</a:t>
            </a:r>
            <a:r>
              <a:rPr sz="1200" spc="-4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成</a:t>
            </a:r>
            <a:r>
              <a:rPr sz="1200" spc="-5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资源</a:t>
            </a:r>
            <a:r>
              <a:rPr sz="1200" spc="-4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整</a:t>
            </a:r>
            <a:r>
              <a:rPr sz="1200" spc="-5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合优</a:t>
            </a:r>
            <a:r>
              <a:rPr sz="1200" spc="-4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化</a:t>
            </a:r>
            <a:r>
              <a:rPr sz="1200" spc="-5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、团</a:t>
            </a:r>
            <a:r>
              <a:rPr sz="1200" spc="-4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队</a:t>
            </a:r>
            <a:r>
              <a:rPr sz="1200" spc="-5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协同</a:t>
            </a:r>
            <a:r>
              <a:rPr sz="1200" spc="-4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共</a:t>
            </a:r>
            <a:r>
              <a:rPr sz="1200" spc="-5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享的</a:t>
            </a:r>
            <a:r>
              <a:rPr sz="1200" spc="-4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精</a:t>
            </a:r>
            <a:r>
              <a:rPr sz="1200" spc="-5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益化</a:t>
            </a:r>
            <a:r>
              <a:rPr sz="1200" spc="-4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管</a:t>
            </a:r>
            <a:r>
              <a:rPr sz="1200" spc="-5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理效</a:t>
            </a:r>
            <a:r>
              <a:rPr sz="1200" spc="-4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</a:t>
            </a:r>
            <a:r>
              <a:rPr sz="1200" spc="-5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</a:p>
        </p:txBody>
      </p:sp>
      <p:sp>
        <p:nvSpPr>
          <p:cNvPr id="121" name="object 31"/>
          <p:cNvSpPr txBox="1"/>
          <p:nvPr/>
        </p:nvSpPr>
        <p:spPr>
          <a:xfrm>
            <a:off x="3848624" y="3673045"/>
            <a:ext cx="1179278" cy="25400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389255" marR="363220">
              <a:lnSpc>
                <a:spcPct val="101000"/>
              </a:lnSpc>
              <a:spcBef>
                <a:spcPts val="105"/>
              </a:spcBef>
            </a:pPr>
            <a:r>
              <a:rPr lang="zh-CN" altLang="en-US" sz="790" spc="1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专项传播回溯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7885" y="334777"/>
            <a:ext cx="7886700" cy="3784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2400" b="1" spc="-155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数字化媒体资源管理</a:t>
            </a:r>
            <a:r>
              <a:rPr lang="zh-CN" sz="2400" b="1" spc="-155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</a:t>
            </a:r>
            <a:r>
              <a:rPr lang="en-US" altLang="zh-CN" sz="2400" b="1" spc="-155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b="1" spc="-155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90216" y="4812099"/>
            <a:ext cx="154305" cy="14795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2560" y="713237"/>
            <a:ext cx="8235950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大数据看板，方便管理者看到媒体声量、合作情况以及平台账号数据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919F64-B4AA-0CEB-59AF-745F265A3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500" y="1169421"/>
            <a:ext cx="6414715" cy="386043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290" y="319537"/>
            <a:ext cx="7886700" cy="3784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2400" b="1" spc="-15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数字化媒体资源管理</a:t>
            </a:r>
            <a:r>
              <a:rPr lang="zh-CN" sz="2400" b="1" spc="-15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en-US" altLang="zh-CN" sz="2400" b="1" spc="-15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spc="-15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</a:t>
            </a:r>
            <a:r>
              <a:rPr lang="en-US" altLang="zh-CN" sz="2400" b="1" spc="-15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b="1" spc="-15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媒体人信息展示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18860" y="1236345"/>
            <a:ext cx="240855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媒体：通过地域。影响力及覆盖人群等对媒体进行筛选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媒体人：通过分级、友好度及职位等筛选媒体人，快速联系处理舆情或进行品宣等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r="1281"/>
          <a:stretch>
            <a:fillRect/>
          </a:stretch>
        </p:blipFill>
        <p:spPr>
          <a:xfrm>
            <a:off x="0" y="802005"/>
            <a:ext cx="4758776" cy="25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135" y="2602230"/>
            <a:ext cx="4789647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A_文本框 6"/>
          <p:cNvSpPr txBox="1"/>
          <p:nvPr>
            <p:custDataLst>
              <p:tags r:id="rId1"/>
            </p:custDataLst>
          </p:nvPr>
        </p:nvSpPr>
        <p:spPr>
          <a:xfrm>
            <a:off x="782955" y="54610"/>
            <a:ext cx="6775450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7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OCKCE+å¾®è½¯é�»"/>
              </a:rPr>
              <a:t>数字化媒体资源管理系统</a:t>
            </a:r>
            <a:r>
              <a:rPr kumimoji="0" lang="en-US" altLang="zh-CN" sz="2400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OCKCE+å¾®è½¯é�»"/>
              </a:rPr>
              <a:t>-</a:t>
            </a: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OCKCE+å¾®è½¯é�»"/>
              </a:rPr>
              <a:t>平台账号</a:t>
            </a:r>
            <a:r>
              <a:rPr kumimoji="0" lang="en-US" altLang="zh-CN" sz="2400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OCKCE+å¾®è½¯é�»"/>
              </a:rPr>
              <a:t>&amp;</a:t>
            </a: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OCKCE+å¾®è½¯é�»"/>
              </a:rPr>
              <a:t>账号对比</a:t>
            </a:r>
          </a:p>
        </p:txBody>
      </p:sp>
      <p:sp>
        <p:nvSpPr>
          <p:cNvPr id="60" name="灯片编号占位符 3"/>
          <p:cNvSpPr txBox="1"/>
          <p:nvPr/>
        </p:nvSpPr>
        <p:spPr>
          <a:xfrm>
            <a:off x="6745737" y="4756651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BC1241-61A4-9945-8965-65C6F1EAD2B3}" type="slidenum"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</a:t>
            </a:fld>
            <a:endParaRPr kumimoji="1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69305" y="1207770"/>
            <a:ext cx="273240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包括但不限于微信、微博、抖音等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家主流平台，自有算法计算出媒体账号综合评分，在选择时账号时可以作为有利参考数据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同平台账号对比，直观看出账号间差异，协助企业快速做出选择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1319"/>
          <a:stretch>
            <a:fillRect/>
          </a:stretch>
        </p:blipFill>
        <p:spPr>
          <a:xfrm>
            <a:off x="207010" y="935990"/>
            <a:ext cx="4750435" cy="2520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r="198"/>
          <a:stretch>
            <a:fillRect/>
          </a:stretch>
        </p:blipFill>
        <p:spPr>
          <a:xfrm>
            <a:off x="986790" y="2529205"/>
            <a:ext cx="4799330" cy="2520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A_文本框 6"/>
          <p:cNvSpPr txBox="1"/>
          <p:nvPr>
            <p:custDataLst>
              <p:tags r:id="rId1"/>
            </p:custDataLst>
          </p:nvPr>
        </p:nvSpPr>
        <p:spPr>
          <a:xfrm>
            <a:off x="798036" y="23627"/>
            <a:ext cx="6286024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ts val="47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800" b="1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OCKCE+å¾®è½¯é�»"/>
              </a:defRPr>
            </a:lvl1pPr>
          </a:lstStyle>
          <a:p>
            <a:r>
              <a:rPr lang="zh-CN" altLang="zh-CN" sz="2400" dirty="0">
                <a:solidFill>
                  <a:srgbClr val="C92C27"/>
                </a:solidFill>
              </a:rPr>
              <a:t>媒体数字化管理系统是什么？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3556635" y="1789245"/>
            <a:ext cx="2295526" cy="1812608"/>
            <a:chOff x="6183" y="3843"/>
            <a:chExt cx="4820" cy="3806"/>
          </a:xfrm>
        </p:grpSpPr>
        <p:sp>
          <p:nvSpPr>
            <p:cNvPr id="25" name="文本框 24"/>
            <p:cNvSpPr txBox="1"/>
            <p:nvPr/>
          </p:nvSpPr>
          <p:spPr>
            <a:xfrm>
              <a:off x="6183" y="4786"/>
              <a:ext cx="4167" cy="2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67995" algn="ctr" fontAlgn="auto">
                <a:lnSpc>
                  <a:spcPct val="150000"/>
                </a:lnSpc>
              </a:pPr>
              <a:r>
                <a:rPr lang="zh-CN" altLang="en-US" sz="2100">
                  <a:latin typeface="微软雅黑" panose="020B0503020204020204" pitchFamily="34" charset="-122"/>
                  <a:ea typeface="微软雅黑" panose="020B0503020204020204" pitchFamily="34" charset="-122"/>
                </a:rPr>
                <a:t>媒体数字化</a:t>
              </a:r>
            </a:p>
            <a:p>
              <a:pPr marL="467995" algn="ctr" fontAlgn="auto">
                <a:lnSpc>
                  <a:spcPct val="150000"/>
                </a:lnSpc>
              </a:pPr>
              <a:r>
                <a:rPr lang="zh-CN" altLang="en-US" sz="210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管理平台</a:t>
              </a:r>
            </a:p>
          </p:txBody>
        </p:sp>
        <p:sp>
          <p:nvSpPr>
            <p:cNvPr id="26" name="正五边形 25"/>
            <p:cNvSpPr/>
            <p:nvPr/>
          </p:nvSpPr>
          <p:spPr>
            <a:xfrm>
              <a:off x="6487" y="3843"/>
              <a:ext cx="4516" cy="3806"/>
            </a:xfrm>
            <a:prstGeom prst="pentagon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67995" algn="ctr" fontAlgn="auto">
                <a:lnSpc>
                  <a:spcPct val="150000"/>
                </a:lnSpc>
              </a:pPr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500563" y="1036770"/>
            <a:ext cx="2023587" cy="956786"/>
            <a:chOff x="9602" y="2404"/>
            <a:chExt cx="4249" cy="2009"/>
          </a:xfrm>
        </p:grpSpPr>
        <p:pic>
          <p:nvPicPr>
            <p:cNvPr id="18" name="图片 17" descr="主数据整合管理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2" y="2570"/>
              <a:ext cx="1134" cy="1134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9792" y="2404"/>
              <a:ext cx="4059" cy="20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67995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35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媒体资源整合</a:t>
              </a:r>
            </a:p>
            <a:p>
              <a:pPr marL="467995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防止个人交接时资源流失</a:t>
              </a:r>
              <a:endParaRPr lang="zh-CN" altLang="en-US" sz="120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983605" y="2093819"/>
            <a:ext cx="1907382" cy="956987"/>
            <a:chOff x="12697" y="4586"/>
            <a:chExt cx="4005" cy="2009"/>
          </a:xfrm>
        </p:grpSpPr>
        <p:pic>
          <p:nvPicPr>
            <p:cNvPr id="21" name="图片 20" descr="资源共享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97" y="4803"/>
              <a:ext cx="1134" cy="1134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3178" y="4586"/>
              <a:ext cx="3524" cy="20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67995" algn="l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35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媒体共享</a:t>
              </a:r>
            </a:p>
            <a:p>
              <a:pPr marL="467995" algn="l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资源互通，降本增效</a:t>
              </a:r>
              <a:endPara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544003" y="3674276"/>
            <a:ext cx="2471036" cy="964372"/>
            <a:chOff x="3599" y="7695"/>
            <a:chExt cx="5189" cy="2025"/>
          </a:xfrm>
        </p:grpSpPr>
        <p:pic>
          <p:nvPicPr>
            <p:cNvPr id="20" name="图片 19" descr="快速查找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8" y="7695"/>
              <a:ext cx="1140" cy="1134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3599" y="7711"/>
              <a:ext cx="3878" cy="20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67995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35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媒体查找</a:t>
              </a:r>
            </a:p>
            <a:p>
              <a:pPr marL="467995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快速根据需求查找资源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98650" y="2087377"/>
            <a:ext cx="2944583" cy="1510665"/>
            <a:chOff x="1333" y="4743"/>
            <a:chExt cx="6183" cy="3172"/>
          </a:xfrm>
        </p:grpSpPr>
        <p:pic>
          <p:nvPicPr>
            <p:cNvPr id="19" name="图片 18" descr="智能分析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2" y="4749"/>
              <a:ext cx="1134" cy="1134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1333" y="4743"/>
              <a:ext cx="4631" cy="317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67995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35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智能数据分析</a:t>
              </a:r>
            </a:p>
            <a:p>
              <a:pPr marL="467995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媒体、媒体人及媒体人与品牌调性贴合度，协助企业在选择媒体时有据可依</a:t>
              </a:r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512118" y="3598042"/>
            <a:ext cx="2239804" cy="1233964"/>
            <a:chOff x="11745" y="7772"/>
            <a:chExt cx="4703" cy="2591"/>
          </a:xfrm>
        </p:grpSpPr>
        <p:sp>
          <p:nvSpPr>
            <p:cNvPr id="30" name="文本框 29"/>
            <p:cNvSpPr txBox="1"/>
            <p:nvPr/>
          </p:nvSpPr>
          <p:spPr>
            <a:xfrm>
              <a:off x="12358" y="7772"/>
              <a:ext cx="4090" cy="25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67995" algn="l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35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资源沉淀</a:t>
              </a:r>
            </a:p>
            <a:p>
              <a:pPr marL="467995" algn="l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自有媒体资源沉淀，拒绝中间商赚差价，节省成本</a:t>
              </a:r>
            </a:p>
          </p:txBody>
        </p:sp>
        <p:pic>
          <p:nvPicPr>
            <p:cNvPr id="39" name="图片 38" descr="营销活动沉淀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745" y="7958"/>
              <a:ext cx="1225" cy="10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6605" y="342397"/>
            <a:ext cx="7886700" cy="3784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2400" b="1" spc="-15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数字化媒体资源管理平台</a:t>
            </a:r>
            <a:r>
              <a:rPr lang="zh-CN" sz="2400" b="1" spc="-15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en-US" altLang="zh-CN" sz="2400" b="1" spc="-15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spc="-15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历史合作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08980" y="1096645"/>
            <a:ext cx="3049905" cy="195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84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1600" spc="-6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媒体合作历史查询，可详细看到历史合作数据及价格，数据可作为下次合作参考</a:t>
            </a:r>
          </a:p>
          <a:p>
            <a:pPr marL="2984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详情页可查看媒体发布内容的分布情况以及数据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85" y="970280"/>
            <a:ext cx="5528538" cy="288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2110" y="2571750"/>
            <a:ext cx="5502275" cy="24396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A_文本框 6"/>
          <p:cNvSpPr txBox="1"/>
          <p:nvPr>
            <p:custDataLst>
              <p:tags r:id="rId1"/>
            </p:custDataLst>
          </p:nvPr>
        </p:nvSpPr>
        <p:spPr>
          <a:xfrm>
            <a:off x="782955" y="54610"/>
            <a:ext cx="6775450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7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OCKCE+å¾®è½¯é�»"/>
              </a:rPr>
              <a:t>数字化媒体资源管理系统</a:t>
            </a:r>
            <a:r>
              <a:rPr kumimoji="0" lang="en-US" altLang="zh-CN" sz="2400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OCKCE+å¾®è½¯é�»"/>
              </a:rPr>
              <a:t>-</a:t>
            </a:r>
            <a:r>
              <a:rPr kumimoji="0" lang="zh-CN" sz="2400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OCKCE+å¾®è½¯é�»"/>
              </a:rPr>
              <a:t>舆情动态</a:t>
            </a:r>
          </a:p>
        </p:txBody>
      </p:sp>
      <p:sp>
        <p:nvSpPr>
          <p:cNvPr id="60" name="灯片编号占位符 3"/>
          <p:cNvSpPr txBox="1"/>
          <p:nvPr/>
        </p:nvSpPr>
        <p:spPr>
          <a:xfrm>
            <a:off x="6745737" y="4756651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BC1241-61A4-9945-8965-65C6F1EAD2B3}" type="slidenum"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21</a:t>
            </a:fld>
            <a:endParaRPr kumimoji="1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82640" y="1361440"/>
            <a:ext cx="31369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与舆情系统打通，</a:t>
            </a:r>
            <a:r>
              <a:rPr lang="zh-CN" altLang="en-US" sz="1600" spc="-6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监测媒体发布情况。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spc="-6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对于媒体发布的内容进行正负面调性区分，快速进行媒体内容响应。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872490"/>
            <a:ext cx="5801995" cy="21564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5730" y="2766695"/>
            <a:ext cx="5676265" cy="19342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266197"/>
            <a:ext cx="7886700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2400" b="1" spc="-15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数字化媒体资源管理平台后台管理</a:t>
            </a:r>
            <a:r>
              <a:rPr sz="2400" b="1" spc="-1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sz="2400" b="1" spc="-15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展开</a:t>
            </a:r>
            <a:endParaRPr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73980" y="1558290"/>
            <a:ext cx="3136900" cy="2341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84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zh-CN" sz="1600" spc="-6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媒体人端可看到任务列表，自行接收任务，节省沟通成本</a:t>
            </a:r>
          </a:p>
          <a:p>
            <a:pPr marL="2984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lang="zh-CN" sz="1600" spc="-6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984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zh-CN" sz="1600" spc="-6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内容一键分发，在线邀约可直接进行活动邀约，</a:t>
            </a:r>
            <a:r>
              <a:rPr lang="zh-CN" altLang="en-US" sz="1600" spc="-6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媒体人会收到邀约后自行接受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84be82901f5b9ca29f6c02c99ea75e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" y="1351280"/>
            <a:ext cx="1458000" cy="3240000"/>
          </a:xfrm>
          <a:prstGeom prst="rect">
            <a:avLst/>
          </a:prstGeom>
        </p:spPr>
      </p:pic>
      <p:pic>
        <p:nvPicPr>
          <p:cNvPr id="10" name="图片 9" descr="11e63756fc39ad5c915c9a56ac8b3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35" y="1351280"/>
            <a:ext cx="1457960" cy="3240000"/>
          </a:xfrm>
          <a:prstGeom prst="rect">
            <a:avLst/>
          </a:prstGeom>
        </p:spPr>
      </p:pic>
      <p:pic>
        <p:nvPicPr>
          <p:cNvPr id="11" name="图片 10" descr="940cf7adb69320ed1c70259649aaa8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530" y="1351280"/>
            <a:ext cx="1458000" cy="3240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FFBD7-7EA6-4DCC-588B-47068D89A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86627E7-DBBE-A961-683A-497834557752}"/>
              </a:ext>
            </a:extLst>
          </p:cNvPr>
          <p:cNvSpPr txBox="1"/>
          <p:nvPr/>
        </p:nvSpPr>
        <p:spPr>
          <a:xfrm>
            <a:off x="1073426" y="1828461"/>
            <a:ext cx="7117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7200" b="1" spc="3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GAC</a:t>
            </a:r>
            <a:r>
              <a:rPr kumimoji="1" lang="zh-CN" altLang="en-US" sz="7200" b="1" spc="3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定制化部署</a:t>
            </a:r>
          </a:p>
        </p:txBody>
      </p:sp>
    </p:spTree>
    <p:extLst>
      <p:ext uri="{BB962C8B-B14F-4D97-AF65-F5344CB8AC3E}">
        <p14:creationId xmlns:p14="http://schemas.microsoft.com/office/powerpoint/2010/main" val="3011320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1756" y="182880"/>
            <a:ext cx="1800493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100" b="1" dirty="0" err="1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</a:t>
            </a:r>
            <a:r>
              <a:rPr lang="zh-CN" altLang="en-US" sz="2100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优化</a:t>
            </a:r>
            <a:r>
              <a:rPr sz="2100" b="1" dirty="0" err="1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概述</a:t>
            </a:r>
            <a:endParaRPr sz="21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86899" y="616227"/>
            <a:ext cx="357020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200" b="0" dirty="0">
                <a:solidFill>
                  <a:srgbClr val="6666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先“</a:t>
            </a:r>
            <a:r>
              <a:rPr sz="1200" b="0" dirty="0" err="1">
                <a:solidFill>
                  <a:srgbClr val="6666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数据入驻</a:t>
            </a:r>
            <a:r>
              <a:rPr sz="1200" b="0" dirty="0">
                <a:solidFill>
                  <a:srgbClr val="6666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”，</a:t>
            </a:r>
            <a:r>
              <a:rPr sz="1200" b="0" dirty="0" err="1">
                <a:solidFill>
                  <a:srgbClr val="6666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再“需求改造</a:t>
            </a:r>
            <a:r>
              <a:rPr sz="1200" b="0" dirty="0">
                <a:solidFill>
                  <a:srgbClr val="6666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zh-CN" altLang="en-US" sz="1200" b="0" dirty="0">
                <a:solidFill>
                  <a:srgbClr val="6666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，两者同步进行</a:t>
            </a:r>
            <a:endParaRPr sz="1200" b="0" dirty="0">
              <a:solidFill>
                <a:srgbClr val="66666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1520" y="914400"/>
            <a:ext cx="7680960" cy="18288"/>
          </a:xfrm>
          <a:prstGeom prst="rect">
            <a:avLst/>
          </a:prstGeom>
          <a:solidFill>
            <a:srgbClr val="D4DC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502920" y="1143000"/>
            <a:ext cx="3886200" cy="3337560"/>
          </a:xfrm>
          <a:prstGeom prst="roundRect">
            <a:avLst/>
          </a:prstGeom>
          <a:solidFill>
            <a:srgbClr val="EAF2FB"/>
          </a:solidFill>
          <a:ln w="1905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ounded Rectangle 5"/>
          <p:cNvSpPr/>
          <p:nvPr/>
        </p:nvSpPr>
        <p:spPr>
          <a:xfrm>
            <a:off x="713232" y="1325880"/>
            <a:ext cx="841248" cy="329184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713232" y="1362456"/>
            <a:ext cx="841248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  <a:latin typeface="Microsoft YaHei"/>
              </a:rPr>
              <a:t>图1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2496" y="1325880"/>
            <a:ext cx="954107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500" b="1" dirty="0" err="1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数据入驻</a:t>
            </a:r>
            <a:endParaRPr sz="1500" b="1" dirty="0">
              <a:solidFill>
                <a:srgbClr val="4472C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6656" y="1983850"/>
            <a:ext cx="3611880" cy="183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sz="1200" b="1" dirty="0" err="1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作用</a:t>
            </a:r>
            <a:endParaRPr lang="en-US" sz="12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spcAft>
                <a:spcPts val="700"/>
              </a:spcAft>
            </a:pPr>
            <a:r>
              <a:rPr sz="1200" dirty="0" err="1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说明如何把现有合作媒体资料，统一收录到系统</a:t>
            </a:r>
            <a:r>
              <a:rPr lang="zh-CN" altLang="en-US" sz="12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sz="12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algn="l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节点阐述</a:t>
            </a:r>
            <a:endParaRPr lang="en-US" altLang="zh-CN" sz="12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spcAft>
                <a:spcPts val="700"/>
              </a:spcAft>
            </a:pPr>
            <a:r>
              <a:rPr sz="1200" dirty="0" err="1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从启动、需求确认、开发测试到正式上线的全流程</a:t>
            </a:r>
            <a:endParaRPr sz="12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algn="l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sz="1200" b="1" dirty="0" err="1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结果</a:t>
            </a:r>
            <a:endParaRPr lang="en-US" sz="12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spcAft>
                <a:spcPts val="700"/>
              </a:spcAft>
            </a:pPr>
            <a:r>
              <a:rPr sz="1200" dirty="0" err="1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媒体资产可统一管理，后续项目可以直接选用和评估</a:t>
            </a:r>
            <a:endParaRPr sz="12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754880" y="1143000"/>
            <a:ext cx="3886200" cy="3337560"/>
          </a:xfrm>
          <a:prstGeom prst="roundRect">
            <a:avLst/>
          </a:prstGeom>
          <a:solidFill>
            <a:srgbClr val="EEF7E8"/>
          </a:solidFill>
          <a:ln w="19050">
            <a:solidFill>
              <a:srgbClr val="5B9E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ounded Rectangle 10"/>
          <p:cNvSpPr/>
          <p:nvPr/>
        </p:nvSpPr>
        <p:spPr>
          <a:xfrm>
            <a:off x="4965192" y="1325880"/>
            <a:ext cx="841248" cy="329184"/>
          </a:xfrm>
          <a:prstGeom prst="roundRect">
            <a:avLst/>
          </a:prstGeom>
          <a:solidFill>
            <a:srgbClr val="5B9E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965192" y="1362456"/>
            <a:ext cx="841248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  <a:latin typeface="Microsoft YaHei"/>
              </a:rPr>
              <a:t>图2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34456" y="1325880"/>
            <a:ext cx="1338828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500" b="1" dirty="0" err="1">
                <a:solidFill>
                  <a:srgbClr val="5B9E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需求改造</a:t>
            </a:r>
            <a:r>
              <a:rPr lang="zh-CN" altLang="en-US" sz="1500" b="1" dirty="0">
                <a:solidFill>
                  <a:srgbClr val="5B9E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升级</a:t>
            </a:r>
            <a:endParaRPr sz="1500" b="1" dirty="0">
              <a:solidFill>
                <a:srgbClr val="5B9E3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92040" y="1983850"/>
            <a:ext cx="36118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sz="1100" b="1" dirty="0" err="1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作用</a:t>
            </a:r>
            <a:endParaRPr lang="en-US" sz="11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spcAft>
                <a:spcPts val="700"/>
              </a:spcAft>
            </a:pPr>
            <a:r>
              <a:rPr sz="1100" dirty="0" err="1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在现有</a:t>
            </a:r>
            <a:r>
              <a:rPr lang="zh-CN" altLang="en-US" sz="11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</a:t>
            </a:r>
            <a:r>
              <a:rPr sz="1100" dirty="0" err="1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平台上，按</a:t>
            </a:r>
            <a:r>
              <a:rPr lang="zh-CN" altLang="en-US" sz="11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业务需求</a:t>
            </a:r>
            <a:r>
              <a:rPr sz="1100" dirty="0" err="1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做功能升级</a:t>
            </a:r>
            <a:endParaRPr sz="11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algn="l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节点阐述</a:t>
            </a:r>
            <a:endParaRPr lang="en-US" sz="11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spcAft>
                <a:spcPts val="700"/>
              </a:spcAft>
            </a:pPr>
            <a:r>
              <a:rPr lang="zh-CN" altLang="en-US" sz="11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媒体</a:t>
            </a:r>
            <a:r>
              <a:rPr sz="1100" dirty="0" err="1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标签自定义</a:t>
            </a:r>
            <a:r>
              <a:rPr lang="zh-CN" altLang="en-US" sz="11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：自由标注媒体特点，便于后续选择</a:t>
            </a:r>
            <a:endParaRPr lang="en-US" sz="11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spcAft>
                <a:spcPts val="700"/>
              </a:spcAft>
            </a:pPr>
            <a:r>
              <a:rPr lang="zh-CN" altLang="en-US" sz="11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sz="1100" dirty="0" err="1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媒体人动态</a:t>
            </a:r>
            <a:r>
              <a:rPr lang="zh-CN" altLang="en-US" sz="11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：系统首页动态展示媒体人动态</a:t>
            </a:r>
            <a:endParaRPr sz="11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algn="l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sz="1100" b="1" dirty="0" err="1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结果</a:t>
            </a:r>
            <a:endParaRPr lang="en-US" sz="11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spcAft>
                <a:spcPts val="700"/>
              </a:spcAft>
            </a:pPr>
            <a:r>
              <a:rPr sz="1100" dirty="0" err="1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系统更贴合业务，媒体选择与评估更灵活、可持续</a:t>
            </a:r>
            <a:endParaRPr sz="11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68680" y="4572000"/>
            <a:ext cx="7406640" cy="384048"/>
          </a:xfrm>
          <a:prstGeom prst="roundRect">
            <a:avLst/>
          </a:prstGeom>
          <a:solidFill>
            <a:srgbClr val="F7F9FC"/>
          </a:solidFill>
          <a:ln w="12700">
            <a:solidFill>
              <a:srgbClr val="D4DC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2280347" y="4654296"/>
            <a:ext cx="458330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100" b="0" dirty="0">
                <a:solidFill>
                  <a:srgbClr val="666666"/>
                </a:solidFill>
                <a:latin typeface="Microsoft YaHei"/>
              </a:rPr>
              <a:t>建议阅读顺序：先看图1（完成媒体入驻），再看图2（完成需求改造）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数据入驻项目交付节点流程图</a:t>
            </a:r>
            <a:endParaRPr 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Shape 1"/>
          <p:cNvSpPr/>
          <p:nvPr/>
        </p:nvSpPr>
        <p:spPr>
          <a:xfrm>
            <a:off x="274320" y="822960"/>
            <a:ext cx="1554480" cy="3474720"/>
          </a:xfrm>
          <a:prstGeom prst="roundRect">
            <a:avLst>
              <a:gd name="adj" fmla="val 5882"/>
            </a:avLst>
          </a:prstGeom>
          <a:solidFill>
            <a:srgbClr val="E8F4F8"/>
          </a:solidFill>
          <a:ln/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965960" y="822960"/>
            <a:ext cx="1554480" cy="3474720"/>
          </a:xfrm>
          <a:prstGeom prst="roundRect">
            <a:avLst>
              <a:gd name="adj" fmla="val 5882"/>
            </a:avLst>
          </a:prstGeom>
          <a:solidFill>
            <a:srgbClr val="E8F4F8"/>
          </a:solidFill>
          <a:ln/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657600" y="822960"/>
            <a:ext cx="1554480" cy="3474720"/>
          </a:xfrm>
          <a:prstGeom prst="roundRect">
            <a:avLst>
              <a:gd name="adj" fmla="val 5882"/>
            </a:avLst>
          </a:prstGeom>
          <a:solidFill>
            <a:srgbClr val="E8F4F8"/>
          </a:solidFill>
          <a:ln/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349240" y="822960"/>
            <a:ext cx="1554480" cy="3474720"/>
          </a:xfrm>
          <a:prstGeom prst="roundRect">
            <a:avLst>
              <a:gd name="adj" fmla="val 5882"/>
            </a:avLst>
          </a:prstGeom>
          <a:solidFill>
            <a:srgbClr val="E8F4F8"/>
          </a:solidFill>
          <a:ln/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040880" y="822960"/>
            <a:ext cx="1554480" cy="3474720"/>
          </a:xfrm>
          <a:prstGeom prst="roundRect">
            <a:avLst>
              <a:gd name="adj" fmla="val 5882"/>
            </a:avLst>
          </a:prstGeom>
          <a:solidFill>
            <a:srgbClr val="E8F4F8"/>
          </a:solidFill>
          <a:ln/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274320" y="864708"/>
            <a:ext cx="1554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启动阶段</a:t>
            </a:r>
            <a:endParaRPr lang="en-US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 7"/>
          <p:cNvSpPr/>
          <p:nvPr/>
        </p:nvSpPr>
        <p:spPr>
          <a:xfrm>
            <a:off x="1965960" y="864708"/>
            <a:ext cx="1554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需求阶段</a:t>
            </a:r>
            <a:endParaRPr lang="en-US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3657600" y="864708"/>
            <a:ext cx="1554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开发阶段</a:t>
            </a:r>
            <a:endParaRPr lang="en-US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349240" y="864708"/>
            <a:ext cx="1554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测试阶段</a:t>
            </a:r>
            <a:endParaRPr lang="en-US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040880" y="864708"/>
            <a:ext cx="1554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上线阶段</a:t>
            </a:r>
            <a:endParaRPr lang="en-US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373715" y="1303020"/>
            <a:ext cx="1066465" cy="777240"/>
          </a:xfrm>
          <a:prstGeom prst="diamond">
            <a:avLst/>
          </a:prstGeom>
          <a:solidFill>
            <a:srgbClr val="FFFFFF"/>
          </a:solidFill>
          <a:ln w="25400">
            <a:solidFill>
              <a:srgbClr val="4472C4"/>
            </a:solidFill>
            <a:prstDash val="solid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454114" y="1449124"/>
            <a:ext cx="937660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900" dirty="0">
                <a:solidFill>
                  <a:srgbClr val="4472C4"/>
                </a:solidFill>
                <a:latin typeface="Microsoft YaHei"/>
              </a:rPr>
              <a:t>M1* </a:t>
            </a:r>
            <a:r>
              <a:rPr sz="900" dirty="0" err="1">
                <a:solidFill>
                  <a:srgbClr val="4472C4"/>
                </a:solidFill>
                <a:latin typeface="Microsoft YaHei"/>
              </a:rPr>
              <a:t>需求确认</a:t>
            </a:r>
            <a:r>
              <a:rPr sz="900" dirty="0">
                <a:solidFill>
                  <a:srgbClr val="4472C4"/>
                </a:solidFill>
                <a:latin typeface="Microsoft YaHei"/>
              </a:rPr>
              <a:t>
</a:t>
            </a:r>
            <a:r>
              <a:rPr sz="800" dirty="0">
                <a:solidFill>
                  <a:srgbClr val="4472C4"/>
                </a:solidFill>
                <a:latin typeface="Microsoft YaHei"/>
              </a:rPr>
              <a:t>2月24日-2月25日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438913" y="2468880"/>
            <a:ext cx="1005840" cy="4572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6600"/>
            </a:solidFill>
            <a:prstDash val="solid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438913" y="2514600"/>
            <a:ext cx="1005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900" dirty="0">
                <a:solidFill>
                  <a:srgbClr val="FF6600"/>
                </a:solidFill>
                <a:latin typeface="Microsoft YaHei"/>
              </a:rPr>
              <a:t>M2* </a:t>
            </a:r>
            <a:r>
              <a:rPr sz="900" dirty="0" err="1">
                <a:solidFill>
                  <a:srgbClr val="FF6600"/>
                </a:solidFill>
                <a:latin typeface="Microsoft YaHei"/>
              </a:rPr>
              <a:t>技术方案讨论</a:t>
            </a:r>
            <a:r>
              <a:rPr sz="900" dirty="0">
                <a:solidFill>
                  <a:srgbClr val="FF6600"/>
                </a:solidFill>
                <a:latin typeface="Microsoft YaHei"/>
              </a:rPr>
              <a:t>
</a:t>
            </a:r>
            <a:r>
              <a:rPr sz="800" dirty="0">
                <a:solidFill>
                  <a:srgbClr val="FF6600"/>
                </a:solidFill>
                <a:latin typeface="Microsoft YaHei"/>
              </a:rPr>
              <a:t>2月26日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956144" y="2084832"/>
            <a:ext cx="0" cy="384048"/>
          </a:xfrm>
          <a:prstGeom prst="line">
            <a:avLst/>
          </a:prstGeom>
          <a:noFill/>
          <a:ln w="25400">
            <a:solidFill>
              <a:srgbClr val="4472C4"/>
            </a:solidFill>
            <a:prstDash val="solid"/>
            <a:tailEnd type="arrow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2240280" y="1371600"/>
            <a:ext cx="1005840" cy="457200"/>
          </a:xfrm>
          <a:prstGeom prst="rect">
            <a:avLst/>
          </a:prstGeom>
          <a:solidFill>
            <a:srgbClr val="FFFFFF"/>
          </a:solidFill>
          <a:ln w="25400">
            <a:solidFill>
              <a:srgbClr val="70AD47"/>
            </a:solidFill>
            <a:prstDash val="solid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2168721" y="1417320"/>
            <a:ext cx="1143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900">
                <a:solidFill>
                  <a:srgbClr val="70AD47"/>
                </a:solidFill>
                <a:latin typeface="Microsoft YaHei"/>
              </a:rPr>
              <a:t>M6* 标注规范确认
</a:t>
            </a:r>
            <a:r>
              <a:rPr sz="800">
                <a:solidFill>
                  <a:srgbClr val="70AD47"/>
                </a:solidFill>
                <a:latin typeface="Microsoft YaHei"/>
              </a:rPr>
              <a:t>2月27日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2240280" y="2971800"/>
            <a:ext cx="1005840" cy="457200"/>
          </a:xfrm>
          <a:prstGeom prst="rect">
            <a:avLst/>
          </a:prstGeom>
          <a:solidFill>
            <a:srgbClr val="FFFFFF"/>
          </a:solidFill>
          <a:ln w="25400">
            <a:solidFill>
              <a:srgbClr val="70AD47"/>
            </a:solidFill>
            <a:prstDash val="solid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2174679" y="3017520"/>
            <a:ext cx="1143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900">
                <a:solidFill>
                  <a:srgbClr val="70AD47"/>
                </a:solidFill>
                <a:latin typeface="Microsoft YaHei"/>
              </a:rPr>
              <a:t>M7* 人工打标完成
</a:t>
            </a:r>
            <a:r>
              <a:rPr sz="800">
                <a:solidFill>
                  <a:srgbClr val="70AD47"/>
                </a:solidFill>
                <a:latin typeface="Microsoft YaHei"/>
              </a:rPr>
              <a:t>3月1日-3月11日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3931920" y="1299803"/>
            <a:ext cx="1005840" cy="457200"/>
          </a:xfrm>
          <a:prstGeom prst="rect">
            <a:avLst/>
          </a:prstGeom>
          <a:solidFill>
            <a:srgbClr val="FFFFFF"/>
          </a:solidFill>
          <a:ln w="25400">
            <a:solidFill>
              <a:srgbClr val="4472C4"/>
            </a:solidFill>
            <a:prstDash val="solid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3866319" y="1345523"/>
            <a:ext cx="1143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900">
                <a:solidFill>
                  <a:srgbClr val="4472C4"/>
                </a:solidFill>
                <a:latin typeface="Microsoft YaHei"/>
              </a:rPr>
              <a:t>M3 限审并发完成
</a:t>
            </a:r>
            <a:r>
              <a:rPr sz="800">
                <a:solidFill>
                  <a:srgbClr val="4472C4"/>
                </a:solidFill>
                <a:latin typeface="Microsoft YaHei"/>
              </a:rPr>
              <a:t>2月27日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3931920" y="1920240"/>
            <a:ext cx="1005840" cy="457200"/>
          </a:xfrm>
          <a:prstGeom prst="rect">
            <a:avLst/>
          </a:prstGeom>
          <a:solidFill>
            <a:srgbClr val="FFFFFF"/>
          </a:solidFill>
          <a:ln w="25400">
            <a:solidFill>
              <a:srgbClr val="C00000"/>
            </a:solidFill>
            <a:prstDash val="solid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3866319" y="1965960"/>
            <a:ext cx="1143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900">
                <a:solidFill>
                  <a:srgbClr val="C00000"/>
                </a:solidFill>
                <a:latin typeface="Microsoft YaHei"/>
              </a:rPr>
              <a:t>M9 数据回标完成
</a:t>
            </a:r>
            <a:r>
              <a:rPr sz="800">
                <a:solidFill>
                  <a:srgbClr val="C00000"/>
                </a:solidFill>
                <a:latin typeface="Microsoft YaHei"/>
              </a:rPr>
              <a:t>3月1日-3月11日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3931920" y="2651760"/>
            <a:ext cx="1005840" cy="457200"/>
          </a:xfrm>
          <a:prstGeom prst="rect">
            <a:avLst/>
          </a:prstGeom>
          <a:solidFill>
            <a:srgbClr val="FFFFFF"/>
          </a:solidFill>
          <a:ln w="25400">
            <a:solidFill>
              <a:srgbClr val="4472C4"/>
            </a:solidFill>
            <a:prstDash val="solid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3882221" y="2697480"/>
            <a:ext cx="1143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900">
                <a:solidFill>
                  <a:srgbClr val="4472C4"/>
                </a:solidFill>
                <a:latin typeface="Microsoft YaHei"/>
              </a:rPr>
              <a:t>M5 数据清洗完成
</a:t>
            </a:r>
            <a:r>
              <a:rPr sz="800">
                <a:solidFill>
                  <a:srgbClr val="4472C4"/>
                </a:solidFill>
                <a:latin typeface="Microsoft YaHei"/>
              </a:rPr>
              <a:t>3月2日-3月14日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3931920" y="3383280"/>
            <a:ext cx="1005840" cy="457200"/>
          </a:xfrm>
          <a:prstGeom prst="rect">
            <a:avLst/>
          </a:prstGeom>
          <a:solidFill>
            <a:srgbClr val="FFFFFF"/>
          </a:solidFill>
          <a:ln w="25400">
            <a:solidFill>
              <a:srgbClr val="4472C4"/>
            </a:solidFill>
            <a:prstDash val="solid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3858368" y="3429000"/>
            <a:ext cx="1143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900">
                <a:solidFill>
                  <a:srgbClr val="4472C4"/>
                </a:solidFill>
                <a:latin typeface="Microsoft YaHei"/>
              </a:rPr>
              <a:t>M8 数据合并完成
</a:t>
            </a:r>
            <a:r>
              <a:rPr sz="800">
                <a:solidFill>
                  <a:srgbClr val="4472C4"/>
                </a:solidFill>
                <a:latin typeface="Microsoft YaHei"/>
              </a:rPr>
              <a:t>2月24日-3月17日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434840" y="2377440"/>
            <a:ext cx="0" cy="274320"/>
          </a:xfrm>
          <a:prstGeom prst="line">
            <a:avLst/>
          </a:prstGeom>
          <a:noFill/>
          <a:ln w="25400">
            <a:solidFill>
              <a:srgbClr val="4472C4"/>
            </a:solidFill>
            <a:prstDash val="solid"/>
            <a:tailEnd type="arrow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4434840" y="3108960"/>
            <a:ext cx="0" cy="274320"/>
          </a:xfrm>
          <a:prstGeom prst="line">
            <a:avLst/>
          </a:prstGeom>
          <a:noFill/>
          <a:ln w="25400">
            <a:solidFill>
              <a:srgbClr val="4472C4"/>
            </a:solidFill>
            <a:prstDash val="solid"/>
            <a:tailEnd type="arrow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5623560" y="1299803"/>
            <a:ext cx="1005840" cy="457200"/>
          </a:xfrm>
          <a:prstGeom prst="rect">
            <a:avLst/>
          </a:prstGeom>
          <a:solidFill>
            <a:srgbClr val="FFFFFF"/>
          </a:solidFill>
          <a:ln w="25400">
            <a:solidFill>
              <a:srgbClr val="4472C4"/>
            </a:solidFill>
            <a:prstDash val="solid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5577440" y="1345523"/>
            <a:ext cx="1115568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900">
                <a:solidFill>
                  <a:srgbClr val="4472C4"/>
                </a:solidFill>
                <a:latin typeface="Microsoft YaHei"/>
              </a:rPr>
              <a:t>M3 数据填入完成
</a:t>
            </a:r>
            <a:r>
              <a:rPr sz="800">
                <a:solidFill>
                  <a:srgbClr val="4472C4"/>
                </a:solidFill>
                <a:latin typeface="Microsoft YaHei"/>
              </a:rPr>
              <a:t>2月26日-3月19日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5623560" y="2377440"/>
            <a:ext cx="1005840" cy="457200"/>
          </a:xfrm>
          <a:prstGeom prst="rect">
            <a:avLst/>
          </a:prstGeom>
          <a:solidFill>
            <a:srgbClr val="FFFFFF"/>
          </a:solidFill>
          <a:ln w="25400">
            <a:solidFill>
              <a:srgbClr val="70AD47"/>
            </a:solidFill>
            <a:prstDash val="solid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5540064" y="2423160"/>
            <a:ext cx="11926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900">
                <a:solidFill>
                  <a:srgbClr val="70AD47"/>
                </a:solidFill>
                <a:latin typeface="Microsoft YaHei"/>
              </a:rPr>
              <a:t>M10 可视化数完成
</a:t>
            </a:r>
            <a:r>
              <a:rPr sz="800">
                <a:solidFill>
                  <a:srgbClr val="70AD47"/>
                </a:solidFill>
                <a:latin typeface="Microsoft YaHei"/>
              </a:rPr>
              <a:t>3月3日-3月22日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5623560" y="3108960"/>
            <a:ext cx="1005840" cy="4572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6600"/>
            </a:solidFill>
            <a:prstDash val="solid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5623560" y="3154680"/>
            <a:ext cx="1005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900">
                <a:solidFill>
                  <a:srgbClr val="FF6600"/>
                </a:solidFill>
                <a:latin typeface="Microsoft YaHei"/>
              </a:rPr>
              <a:t>M11* 数据巡查
</a:t>
            </a:r>
            <a:r>
              <a:rPr sz="800">
                <a:solidFill>
                  <a:srgbClr val="FF6600"/>
                </a:solidFill>
                <a:latin typeface="Microsoft YaHei"/>
              </a:rPr>
              <a:t>3月23日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6126480" y="2834640"/>
            <a:ext cx="0" cy="274320"/>
          </a:xfrm>
          <a:prstGeom prst="line">
            <a:avLst/>
          </a:prstGeom>
          <a:noFill/>
          <a:ln w="25400">
            <a:solidFill>
              <a:srgbClr val="4472C4"/>
            </a:solidFill>
            <a:prstDash val="solid"/>
            <a:tailEnd type="arrow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7356353" y="1303020"/>
            <a:ext cx="914391" cy="777240"/>
          </a:xfrm>
          <a:prstGeom prst="diamond">
            <a:avLst/>
          </a:prstGeom>
          <a:solidFill>
            <a:srgbClr val="FFFFFF"/>
          </a:solidFill>
          <a:ln w="25400">
            <a:solidFill>
              <a:srgbClr val="4472C4"/>
            </a:solidFill>
            <a:prstDash val="solid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7424928" y="1421892"/>
            <a:ext cx="777240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900" dirty="0">
                <a:solidFill>
                  <a:srgbClr val="4472C4"/>
                </a:solidFill>
                <a:latin typeface="Microsoft YaHei"/>
              </a:rPr>
              <a:t>M12* </a:t>
            </a:r>
            <a:r>
              <a:rPr sz="900" dirty="0" err="1">
                <a:solidFill>
                  <a:srgbClr val="4472C4"/>
                </a:solidFill>
                <a:latin typeface="Microsoft YaHei"/>
              </a:rPr>
              <a:t>正式上线</a:t>
            </a:r>
            <a:r>
              <a:rPr sz="900" dirty="0">
                <a:solidFill>
                  <a:srgbClr val="4472C4"/>
                </a:solidFill>
                <a:latin typeface="Microsoft YaHei"/>
              </a:rPr>
              <a:t>
</a:t>
            </a:r>
            <a:r>
              <a:rPr sz="800" dirty="0">
                <a:solidFill>
                  <a:srgbClr val="4472C4"/>
                </a:solidFill>
                <a:latin typeface="Microsoft YaHei"/>
              </a:rPr>
              <a:t>3月24日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7340065" y="3382287"/>
            <a:ext cx="992902" cy="777240"/>
          </a:xfrm>
          <a:prstGeom prst="diamond">
            <a:avLst/>
          </a:prstGeom>
          <a:solidFill>
            <a:srgbClr val="FFFFFF"/>
          </a:solidFill>
          <a:ln w="25400">
            <a:solidFill>
              <a:srgbClr val="4472C4"/>
            </a:solidFill>
            <a:prstDash val="solid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7429500" y="3497580"/>
            <a:ext cx="777240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900" dirty="0">
                <a:solidFill>
                  <a:srgbClr val="4472C4"/>
                </a:solidFill>
                <a:latin typeface="Microsoft YaHei"/>
              </a:rPr>
              <a:t>M13* </a:t>
            </a:r>
            <a:r>
              <a:rPr sz="900" dirty="0" err="1">
                <a:solidFill>
                  <a:srgbClr val="4472C4"/>
                </a:solidFill>
                <a:latin typeface="Microsoft YaHei"/>
              </a:rPr>
              <a:t>运维移交</a:t>
            </a:r>
            <a:r>
              <a:rPr sz="900" dirty="0">
                <a:solidFill>
                  <a:srgbClr val="4472C4"/>
                </a:solidFill>
                <a:latin typeface="Microsoft YaHei"/>
              </a:rPr>
              <a:t>
</a:t>
            </a:r>
            <a:r>
              <a:rPr sz="800" dirty="0">
                <a:solidFill>
                  <a:srgbClr val="4472C4"/>
                </a:solidFill>
                <a:latin typeface="Microsoft YaHei"/>
              </a:rPr>
              <a:t>3月25日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7818120" y="2084832"/>
            <a:ext cx="0" cy="1316736"/>
          </a:xfrm>
          <a:prstGeom prst="line">
            <a:avLst/>
          </a:prstGeom>
          <a:noFill/>
          <a:ln w="25400">
            <a:solidFill>
              <a:srgbClr val="4472C4"/>
            </a:solidFill>
            <a:prstDash val="solid"/>
            <a:tailEnd type="arrow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Shape 42"/>
          <p:cNvSpPr/>
          <p:nvPr/>
        </p:nvSpPr>
        <p:spPr>
          <a:xfrm>
            <a:off x="1444752" y="1691640"/>
            <a:ext cx="795528" cy="0"/>
          </a:xfrm>
          <a:prstGeom prst="line">
            <a:avLst/>
          </a:prstGeom>
          <a:noFill/>
          <a:ln w="25400">
            <a:solidFill>
              <a:srgbClr val="4472C4"/>
            </a:solidFill>
            <a:prstDash val="solid"/>
            <a:tailEnd type="arrow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1444752" y="2697480"/>
            <a:ext cx="795528" cy="502920"/>
          </a:xfrm>
          <a:prstGeom prst="line">
            <a:avLst/>
          </a:prstGeom>
          <a:noFill/>
          <a:ln w="25400">
            <a:solidFill>
              <a:srgbClr val="4472C4"/>
            </a:solidFill>
            <a:prstDash val="solid"/>
            <a:tailEnd type="arrow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Shape 44"/>
          <p:cNvSpPr/>
          <p:nvPr/>
        </p:nvSpPr>
        <p:spPr>
          <a:xfrm>
            <a:off x="3246120" y="1600200"/>
            <a:ext cx="685800" cy="0"/>
          </a:xfrm>
          <a:prstGeom prst="line">
            <a:avLst/>
          </a:prstGeom>
          <a:noFill/>
          <a:ln w="25400">
            <a:solidFill>
              <a:srgbClr val="4472C4"/>
            </a:solidFill>
            <a:prstDash val="solid"/>
            <a:tailEnd type="arrow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Shape 45"/>
          <p:cNvSpPr/>
          <p:nvPr/>
        </p:nvSpPr>
        <p:spPr>
          <a:xfrm>
            <a:off x="3246120" y="3200399"/>
            <a:ext cx="685789" cy="365757"/>
          </a:xfrm>
          <a:prstGeom prst="line">
            <a:avLst/>
          </a:prstGeom>
          <a:noFill/>
          <a:ln w="25400">
            <a:solidFill>
              <a:srgbClr val="4472C4"/>
            </a:solidFill>
            <a:prstDash val="solid"/>
            <a:tailEnd type="arrow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Shape 46"/>
          <p:cNvSpPr/>
          <p:nvPr/>
        </p:nvSpPr>
        <p:spPr>
          <a:xfrm>
            <a:off x="4937760" y="1528403"/>
            <a:ext cx="685800" cy="0"/>
          </a:xfrm>
          <a:prstGeom prst="line">
            <a:avLst/>
          </a:prstGeom>
          <a:noFill/>
          <a:ln w="25400">
            <a:solidFill>
              <a:srgbClr val="4472C4"/>
            </a:solidFill>
            <a:prstDash val="solid"/>
            <a:tailEnd type="arrow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Shape 47"/>
          <p:cNvSpPr/>
          <p:nvPr/>
        </p:nvSpPr>
        <p:spPr>
          <a:xfrm>
            <a:off x="6629400" y="1528402"/>
            <a:ext cx="726952" cy="159265"/>
          </a:xfrm>
          <a:prstGeom prst="line">
            <a:avLst/>
          </a:prstGeom>
          <a:noFill/>
          <a:ln w="25400">
            <a:solidFill>
              <a:srgbClr val="4472C4"/>
            </a:solidFill>
            <a:prstDash val="solid"/>
            <a:tailEnd type="arrow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Shape 48"/>
          <p:cNvSpPr/>
          <p:nvPr/>
        </p:nvSpPr>
        <p:spPr>
          <a:xfrm>
            <a:off x="6629400" y="3337560"/>
            <a:ext cx="795528" cy="0"/>
          </a:xfrm>
          <a:prstGeom prst="line">
            <a:avLst/>
          </a:prstGeom>
          <a:noFill/>
          <a:ln w="25400">
            <a:solidFill>
              <a:srgbClr val="4472C4"/>
            </a:solidFill>
            <a:prstDash val="solid"/>
            <a:tailEnd type="arrow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457200" y="443484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图例说明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Shape 50"/>
          <p:cNvSpPr/>
          <p:nvPr/>
        </p:nvSpPr>
        <p:spPr>
          <a:xfrm>
            <a:off x="1463040" y="4480560"/>
            <a:ext cx="164592" cy="164592"/>
          </a:xfrm>
          <a:prstGeom prst="diamond">
            <a:avLst/>
          </a:prstGeom>
          <a:solidFill>
            <a:srgbClr val="FFFFFF"/>
          </a:solidFill>
          <a:ln w="19050">
            <a:solidFill>
              <a:srgbClr val="4472C4"/>
            </a:solidFill>
            <a:prstDash val="solid"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Text 51"/>
          <p:cNvSpPr/>
          <p:nvPr/>
        </p:nvSpPr>
        <p:spPr>
          <a:xfrm>
            <a:off x="1673352" y="4434840"/>
            <a:ext cx="8229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星标节点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Shape 52"/>
          <p:cNvSpPr/>
          <p:nvPr/>
        </p:nvSpPr>
        <p:spPr>
          <a:xfrm>
            <a:off x="2468880" y="4480560"/>
            <a:ext cx="164592" cy="164592"/>
          </a:xfrm>
          <a:prstGeom prst="rect">
            <a:avLst/>
          </a:prstGeom>
          <a:solidFill>
            <a:srgbClr val="FFFFFF"/>
          </a:solidFill>
          <a:ln w="19050">
            <a:solidFill>
              <a:srgbClr val="4472C4"/>
            </a:solidFill>
            <a:prstDash val="solid"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Text 53"/>
          <p:cNvSpPr/>
          <p:nvPr/>
        </p:nvSpPr>
        <p:spPr>
          <a:xfrm>
            <a:off x="2679192" y="4434840"/>
            <a:ext cx="8229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普通节点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Shape 54"/>
          <p:cNvSpPr/>
          <p:nvPr/>
        </p:nvSpPr>
        <p:spPr>
          <a:xfrm>
            <a:off x="3474720" y="4480560"/>
            <a:ext cx="164592" cy="164592"/>
          </a:xfrm>
          <a:prstGeom prst="rect">
            <a:avLst/>
          </a:prstGeom>
          <a:solidFill>
            <a:srgbClr val="FFFFFF"/>
          </a:solidFill>
          <a:ln w="19050">
            <a:solidFill>
              <a:srgbClr val="C00000"/>
            </a:solidFill>
            <a:prstDash val="solid"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Text 55"/>
          <p:cNvSpPr/>
          <p:nvPr/>
        </p:nvSpPr>
        <p:spPr>
          <a:xfrm>
            <a:off x="3685032" y="4434840"/>
            <a:ext cx="8229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内部节点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Shape 56"/>
          <p:cNvSpPr/>
          <p:nvPr/>
        </p:nvSpPr>
        <p:spPr>
          <a:xfrm>
            <a:off x="4480560" y="4480560"/>
            <a:ext cx="164592" cy="164592"/>
          </a:xfrm>
          <a:prstGeom prst="rect">
            <a:avLst/>
          </a:prstGeom>
          <a:solidFill>
            <a:srgbClr val="FFFFFF"/>
          </a:solidFill>
          <a:ln w="19050">
            <a:solidFill>
              <a:srgbClr val="70AD47"/>
            </a:solidFill>
            <a:prstDash val="solid"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Text 57"/>
          <p:cNvSpPr/>
          <p:nvPr/>
        </p:nvSpPr>
        <p:spPr>
          <a:xfrm>
            <a:off x="4690872" y="4434840"/>
            <a:ext cx="8229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材料节点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Shape 58"/>
          <p:cNvSpPr/>
          <p:nvPr/>
        </p:nvSpPr>
        <p:spPr>
          <a:xfrm>
            <a:off x="5669280" y="4544568"/>
            <a:ext cx="320040" cy="0"/>
          </a:xfrm>
          <a:prstGeom prst="line">
            <a:avLst/>
          </a:prstGeom>
          <a:noFill/>
          <a:ln w="25400">
            <a:solidFill>
              <a:srgbClr val="4472C4"/>
            </a:solidFill>
            <a:prstDash val="solid"/>
            <a:tailEnd type="arrow"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Text 59"/>
          <p:cNvSpPr/>
          <p:nvPr/>
        </p:nvSpPr>
        <p:spPr>
          <a:xfrm>
            <a:off x="6035040" y="443484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关联线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701205" y="4470857"/>
            <a:ext cx="979755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800" dirty="0">
                <a:solidFill>
                  <a:srgbClr val="C00000"/>
                </a:solidFill>
                <a:latin typeface="Microsoft YaHei"/>
              </a:rPr>
              <a:t>* </a:t>
            </a:r>
            <a:r>
              <a:rPr sz="800" dirty="0" err="1">
                <a:solidFill>
                  <a:srgbClr val="C00000"/>
                </a:solidFill>
                <a:latin typeface="Microsoft YaHei"/>
              </a:rPr>
              <a:t>需甲方配合</a:t>
            </a:r>
            <a:r>
              <a:rPr lang="en-US" sz="800" dirty="0" err="1">
                <a:solidFill>
                  <a:srgbClr val="C00000"/>
                </a:solidFill>
                <a:latin typeface="Microsoft YaHei"/>
              </a:rPr>
              <a:t>审阅</a:t>
            </a:r>
            <a:endParaRPr sz="800" dirty="0">
              <a:solidFill>
                <a:srgbClr val="C00000"/>
              </a:solidFill>
              <a:latin typeface="Microsoft YaHe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23109"/>
            <a:ext cx="82296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 dirty="0" err="1">
                <a:solidFill>
                  <a:srgbClr val="333333"/>
                </a:solidFill>
                <a:latin typeface="Microsoft YaHei"/>
              </a:rPr>
              <a:t>新增需求说明</a:t>
            </a:r>
            <a:endParaRPr sz="2000" b="1" dirty="0">
              <a:solidFill>
                <a:srgbClr val="333333"/>
              </a:solidFill>
              <a:latin typeface="Microsoft YaHe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852877"/>
            <a:ext cx="8229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b="0" dirty="0">
                <a:solidFill>
                  <a:srgbClr val="6666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基于业务实际需求，提升筛选媒体的精准性</a:t>
            </a:r>
            <a:endParaRPr sz="1100" b="0" dirty="0">
              <a:solidFill>
                <a:srgbClr val="66666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48640" y="1191205"/>
            <a:ext cx="3886200" cy="2761090"/>
          </a:xfrm>
          <a:prstGeom prst="roundRect">
            <a:avLst>
              <a:gd name="adj" fmla="val 3708"/>
            </a:avLst>
          </a:prstGeom>
          <a:solidFill>
            <a:srgbClr val="E8F4F8"/>
          </a:solidFill>
          <a:ln w="1778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Isosceles Triangle 4"/>
          <p:cNvSpPr/>
          <p:nvPr/>
        </p:nvSpPr>
        <p:spPr>
          <a:xfrm>
            <a:off x="868680" y="1511245"/>
            <a:ext cx="320040" cy="320040"/>
          </a:xfrm>
          <a:prstGeom prst="triangle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280160" y="1419805"/>
            <a:ext cx="2926080" cy="329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1">
                <a:solidFill>
                  <a:srgbClr val="4472C4"/>
                </a:solidFill>
                <a:latin typeface="Microsoft YaHei"/>
              </a:rPr>
              <a:t>需求A：媒体标签自定义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8680" y="1877005"/>
            <a:ext cx="3474720" cy="246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700"/>
              </a:spcAft>
            </a:pPr>
            <a:r>
              <a:rPr sz="1100">
                <a:solidFill>
                  <a:srgbClr val="333333"/>
                </a:solidFill>
                <a:latin typeface="Microsoft YaHei"/>
              </a:rPr>
              <a:t>是什么：可手动标注或取消媒体标签。</a:t>
            </a:r>
          </a:p>
          <a:p>
            <a:pPr>
              <a:spcAft>
                <a:spcPts val="700"/>
              </a:spcAft>
            </a:pPr>
            <a:r>
              <a:rPr sz="1100">
                <a:solidFill>
                  <a:srgbClr val="333333"/>
                </a:solidFill>
                <a:latin typeface="Microsoft YaHei"/>
              </a:rPr>
              <a:t>示例：近期流量好、配合度好。</a:t>
            </a:r>
          </a:p>
          <a:p>
            <a:pPr>
              <a:spcAft>
                <a:spcPts val="700"/>
              </a:spcAft>
            </a:pPr>
            <a:r>
              <a:rPr sz="1100">
                <a:solidFill>
                  <a:srgbClr val="333333"/>
                </a:solidFill>
                <a:latin typeface="Microsoft YaHei"/>
              </a:rPr>
              <a:t>业务价值：快速筛选更合适的媒体资源。</a:t>
            </a:r>
          </a:p>
          <a:p>
            <a:pPr>
              <a:spcAft>
                <a:spcPts val="700"/>
              </a:spcAft>
            </a:pPr>
            <a:r>
              <a:rPr sz="1100">
                <a:solidFill>
                  <a:srgbClr val="333333"/>
                </a:solidFill>
                <a:latin typeface="Microsoft YaHei"/>
              </a:rPr>
              <a:t>上线周期：2周。</a:t>
            </a:r>
          </a:p>
          <a:p>
            <a:pPr>
              <a:spcAft>
                <a:spcPts val="700"/>
              </a:spcAft>
            </a:pPr>
            <a:r>
              <a:rPr sz="1100">
                <a:solidFill>
                  <a:srgbClr val="333333"/>
                </a:solidFill>
                <a:latin typeface="Microsoft YaHei"/>
              </a:rPr>
              <a:t>甲方配合：确认标签规则与权限角色。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617720" y="1191205"/>
            <a:ext cx="3886200" cy="2761090"/>
          </a:xfrm>
          <a:prstGeom prst="roundRect">
            <a:avLst>
              <a:gd name="adj" fmla="val 2268"/>
            </a:avLst>
          </a:prstGeom>
          <a:solidFill>
            <a:srgbClr val="EEF7E8"/>
          </a:solidFill>
          <a:ln w="17780">
            <a:solidFill>
              <a:srgbClr val="70AD4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937760" y="1492957"/>
            <a:ext cx="347472" cy="27432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5321808" y="1419805"/>
            <a:ext cx="347472" cy="347472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5705856" y="1346653"/>
            <a:ext cx="347472" cy="420624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6126480" y="1419805"/>
            <a:ext cx="2194560" cy="329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1">
                <a:solidFill>
                  <a:srgbClr val="70AD47"/>
                </a:solidFill>
                <a:latin typeface="Microsoft YaHei"/>
              </a:rPr>
              <a:t>需求B：媒体人动态看板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37760" y="1877005"/>
            <a:ext cx="3383280" cy="246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700"/>
              </a:spcAft>
            </a:pPr>
            <a:r>
              <a:rPr sz="1100">
                <a:solidFill>
                  <a:srgbClr val="333333"/>
                </a:solidFill>
                <a:latin typeface="Microsoft YaHei"/>
              </a:rPr>
              <a:t>是什么：系统首页展示媒体人最新动态。</a:t>
            </a:r>
          </a:p>
          <a:p>
            <a:pPr>
              <a:spcAft>
                <a:spcPts val="700"/>
              </a:spcAft>
            </a:pPr>
            <a:r>
              <a:rPr sz="1100">
                <a:solidFill>
                  <a:srgbClr val="333333"/>
                </a:solidFill>
                <a:latin typeface="Microsoft YaHei"/>
              </a:rPr>
              <a:t>更新频率：按天更新（T+1）。</a:t>
            </a:r>
          </a:p>
          <a:p>
            <a:pPr>
              <a:spcAft>
                <a:spcPts val="700"/>
              </a:spcAft>
            </a:pPr>
            <a:r>
              <a:rPr sz="1100">
                <a:solidFill>
                  <a:srgbClr val="333333"/>
                </a:solidFill>
                <a:latin typeface="Microsoft YaHei"/>
              </a:rPr>
              <a:t>业务价值：及时掌握媒体状态，提升投放判断。</a:t>
            </a:r>
          </a:p>
          <a:p>
            <a:pPr>
              <a:spcAft>
                <a:spcPts val="700"/>
              </a:spcAft>
            </a:pPr>
            <a:r>
              <a:rPr sz="1100">
                <a:solidFill>
                  <a:srgbClr val="333333"/>
                </a:solidFill>
                <a:latin typeface="Microsoft YaHei"/>
              </a:rPr>
              <a:t>上线周期：2周（在需求A开发后启动）。</a:t>
            </a:r>
          </a:p>
          <a:p>
            <a:pPr>
              <a:spcAft>
                <a:spcPts val="700"/>
              </a:spcAft>
            </a:pPr>
            <a:r>
              <a:rPr sz="1100">
                <a:solidFill>
                  <a:srgbClr val="333333"/>
                </a:solidFill>
                <a:latin typeface="Microsoft YaHei"/>
              </a:rPr>
              <a:t>甲方配合：确认数据来源与更新口径。</a:t>
            </a:r>
          </a:p>
        </p:txBody>
      </p:sp>
    </p:spTree>
    <p:extLst>
      <p:ext uri="{BB962C8B-B14F-4D97-AF65-F5344CB8AC3E}">
        <p14:creationId xmlns:p14="http://schemas.microsoft.com/office/powerpoint/2010/main" val="3290970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91C677DF-56A1-D47C-0706-FBC29E6727FB}"/>
              </a:ext>
            </a:extLst>
          </p:cNvPr>
          <p:cNvSpPr/>
          <p:nvPr/>
        </p:nvSpPr>
        <p:spPr>
          <a:xfrm>
            <a:off x="-9144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ext 0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sz="1800" b="1" dirty="0" err="1">
                <a:solidFill>
                  <a:srgbClr val="333333"/>
                </a:solidFill>
                <a:latin typeface="Microsoft YaHei"/>
              </a:rPr>
              <a:t>需求</a:t>
            </a:r>
            <a:r>
              <a:rPr lang="en-US" b="1" dirty="0" err="1">
                <a:solidFill>
                  <a:srgbClr val="333333"/>
                </a:solidFill>
                <a:latin typeface="Microsoft YaHei"/>
              </a:rPr>
              <a:t>增加</a:t>
            </a:r>
            <a:r>
              <a:rPr sz="1800" b="1" dirty="0" err="1">
                <a:solidFill>
                  <a:srgbClr val="333333"/>
                </a:solidFill>
                <a:latin typeface="Microsoft YaHei"/>
              </a:rPr>
              <a:t>交付节点流程图</a:t>
            </a:r>
            <a:endParaRPr sz="1800" b="1" dirty="0">
              <a:solidFill>
                <a:srgbClr val="333333"/>
              </a:solidFill>
              <a:latin typeface="Microsoft YaHei"/>
            </a:endParaRPr>
          </a:p>
        </p:txBody>
      </p:sp>
      <p:sp>
        <p:nvSpPr>
          <p:cNvPr id="3" name="Shape 1"/>
          <p:cNvSpPr/>
          <p:nvPr/>
        </p:nvSpPr>
        <p:spPr>
          <a:xfrm>
            <a:off x="274320" y="822960"/>
            <a:ext cx="1554480" cy="3474720"/>
          </a:xfrm>
          <a:prstGeom prst="roundRect">
            <a:avLst>
              <a:gd name="adj" fmla="val 5882"/>
            </a:avLst>
          </a:prstGeom>
          <a:solidFill>
            <a:srgbClr val="E8F4F8"/>
          </a:solidFill>
          <a:ln/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965960" y="822960"/>
            <a:ext cx="1554480" cy="3474720"/>
          </a:xfrm>
          <a:prstGeom prst="roundRect">
            <a:avLst>
              <a:gd name="adj" fmla="val 5882"/>
            </a:avLst>
          </a:prstGeom>
          <a:solidFill>
            <a:srgbClr val="E8F4F8"/>
          </a:solidFill>
          <a:ln/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657600" y="822960"/>
            <a:ext cx="1554480" cy="3474720"/>
          </a:xfrm>
          <a:prstGeom prst="roundRect">
            <a:avLst>
              <a:gd name="adj" fmla="val 5882"/>
            </a:avLst>
          </a:prstGeom>
          <a:solidFill>
            <a:srgbClr val="E8F4F8"/>
          </a:solidFill>
          <a:ln/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349240" y="822960"/>
            <a:ext cx="1554480" cy="3474720"/>
          </a:xfrm>
          <a:prstGeom prst="roundRect">
            <a:avLst>
              <a:gd name="adj" fmla="val 5882"/>
            </a:avLst>
          </a:prstGeom>
          <a:solidFill>
            <a:srgbClr val="E8F4F8"/>
          </a:solidFill>
          <a:ln/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040880" y="822960"/>
            <a:ext cx="1554480" cy="3474720"/>
          </a:xfrm>
          <a:prstGeom prst="roundRect">
            <a:avLst>
              <a:gd name="adj" fmla="val 5882"/>
            </a:avLst>
          </a:prstGeom>
          <a:solidFill>
            <a:srgbClr val="E8F4F8"/>
          </a:solidFill>
          <a:ln/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274320" y="864708"/>
            <a:ext cx="1554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1300" b="1">
                <a:solidFill>
                  <a:srgbClr val="333333"/>
                </a:solidFill>
                <a:latin typeface="Microsoft YaHei"/>
              </a:rPr>
              <a:t>启动阶段</a:t>
            </a:r>
            <a:endParaRPr lang="en-US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 7"/>
          <p:cNvSpPr/>
          <p:nvPr/>
        </p:nvSpPr>
        <p:spPr>
          <a:xfrm>
            <a:off x="1965960" y="864708"/>
            <a:ext cx="1554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1300" b="1">
                <a:solidFill>
                  <a:srgbClr val="333333"/>
                </a:solidFill>
                <a:latin typeface="Microsoft YaHei"/>
              </a:rPr>
              <a:t>需求A阶段</a:t>
            </a:r>
            <a:endParaRPr lang="en-US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3657600" y="864708"/>
            <a:ext cx="1554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1300" b="1">
                <a:solidFill>
                  <a:srgbClr val="333333"/>
                </a:solidFill>
                <a:latin typeface="Microsoft YaHei"/>
              </a:rPr>
              <a:t>需求A上线</a:t>
            </a:r>
            <a:endParaRPr lang="en-US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349240" y="864708"/>
            <a:ext cx="1554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1300" b="1">
                <a:solidFill>
                  <a:srgbClr val="333333"/>
                </a:solidFill>
                <a:latin typeface="Microsoft YaHei"/>
              </a:rPr>
              <a:t>需求B阶段</a:t>
            </a:r>
            <a:endParaRPr lang="en-US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040880" y="864708"/>
            <a:ext cx="1554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1300" b="1">
                <a:solidFill>
                  <a:srgbClr val="333333"/>
                </a:solidFill>
                <a:latin typeface="Microsoft YaHei"/>
              </a:rPr>
              <a:t>上线验收</a:t>
            </a:r>
            <a:endParaRPr lang="en-US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457200" y="1303020"/>
            <a:ext cx="982980" cy="777240"/>
          </a:xfrm>
          <a:prstGeom prst="diamond">
            <a:avLst/>
          </a:prstGeom>
          <a:solidFill>
            <a:srgbClr val="FFFFFF"/>
          </a:solidFill>
          <a:ln w="25400">
            <a:solidFill>
              <a:srgbClr val="4472C4"/>
            </a:solidFill>
            <a:prstDash val="solid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54205" y="1413348"/>
            <a:ext cx="777240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900" dirty="0">
                <a:solidFill>
                  <a:srgbClr val="4472C4"/>
                </a:solidFill>
                <a:latin typeface="Microsoft YaHei"/>
              </a:rPr>
              <a:t>M1* </a:t>
            </a:r>
            <a:r>
              <a:rPr sz="900" dirty="0" err="1">
                <a:solidFill>
                  <a:srgbClr val="4472C4"/>
                </a:solidFill>
                <a:latin typeface="Microsoft YaHei"/>
              </a:rPr>
              <a:t>启动排期确认</a:t>
            </a:r>
            <a:r>
              <a:rPr sz="900" dirty="0">
                <a:solidFill>
                  <a:srgbClr val="4472C4"/>
                </a:solidFill>
                <a:latin typeface="Microsoft YaHei"/>
              </a:rPr>
              <a:t>
</a:t>
            </a:r>
            <a:r>
              <a:rPr sz="800" dirty="0">
                <a:solidFill>
                  <a:srgbClr val="4472C4"/>
                </a:solidFill>
                <a:latin typeface="Microsoft YaHei"/>
              </a:rPr>
              <a:t>2月2</a:t>
            </a:r>
            <a:r>
              <a:rPr lang="en-US" altLang="zh-CN" sz="800" dirty="0">
                <a:solidFill>
                  <a:srgbClr val="4472C4"/>
                </a:solidFill>
                <a:latin typeface="Microsoft YaHei"/>
              </a:rPr>
              <a:t>5</a:t>
            </a:r>
            <a:r>
              <a:rPr sz="800" dirty="0">
                <a:solidFill>
                  <a:srgbClr val="4472C4"/>
                </a:solidFill>
                <a:latin typeface="Microsoft YaHei"/>
              </a:rPr>
              <a:t>日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548640" y="2468880"/>
            <a:ext cx="1005840" cy="4572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6600"/>
            </a:solidFill>
            <a:prstDash val="solid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548640" y="2514600"/>
            <a:ext cx="1005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900">
                <a:solidFill>
                  <a:srgbClr val="FF6600"/>
                </a:solidFill>
                <a:latin typeface="Microsoft YaHei"/>
              </a:rPr>
              <a:t>M2* 需求范围冻结
</a:t>
            </a:r>
            <a:r>
              <a:rPr sz="800">
                <a:solidFill>
                  <a:srgbClr val="FF6600"/>
                </a:solidFill>
                <a:latin typeface="Microsoft YaHei"/>
              </a:rPr>
              <a:t>2月25日-2月26日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1051560" y="2084832"/>
            <a:ext cx="0" cy="384048"/>
          </a:xfrm>
          <a:prstGeom prst="line">
            <a:avLst/>
          </a:prstGeom>
          <a:noFill/>
          <a:ln w="25400">
            <a:solidFill>
              <a:srgbClr val="4472C4"/>
            </a:solidFill>
            <a:prstDash val="solid"/>
            <a:tailEnd type="arrow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2240280" y="1379058"/>
            <a:ext cx="1005840" cy="457200"/>
          </a:xfrm>
          <a:prstGeom prst="rect">
            <a:avLst/>
          </a:prstGeom>
          <a:solidFill>
            <a:srgbClr val="FFFFFF"/>
          </a:solidFill>
          <a:ln w="25400">
            <a:solidFill>
              <a:srgbClr val="70AD47"/>
            </a:solidFill>
            <a:prstDash val="solid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2168721" y="1424778"/>
            <a:ext cx="1143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900">
                <a:solidFill>
                  <a:srgbClr val="70AD47"/>
                </a:solidFill>
                <a:latin typeface="Microsoft YaHei"/>
              </a:rPr>
              <a:t>M3* 角色权限确认
2月26日-2月27日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2240280" y="2971800"/>
            <a:ext cx="1005840" cy="457200"/>
          </a:xfrm>
          <a:prstGeom prst="rect">
            <a:avLst/>
          </a:prstGeom>
          <a:solidFill>
            <a:srgbClr val="FFFFFF"/>
          </a:solidFill>
          <a:ln w="25400">
            <a:solidFill>
              <a:srgbClr val="70AD47"/>
            </a:solidFill>
            <a:prstDash val="solid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2174679" y="3017520"/>
            <a:ext cx="1143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900">
                <a:solidFill>
                  <a:srgbClr val="70AD47"/>
                </a:solidFill>
                <a:latin typeface="Microsoft YaHei"/>
              </a:rPr>
              <a:t>M4 标签功能开发
</a:t>
            </a:r>
            <a:r>
              <a:rPr sz="800">
                <a:solidFill>
                  <a:srgbClr val="70AD47"/>
                </a:solidFill>
                <a:latin typeface="Microsoft YaHei"/>
              </a:rPr>
              <a:t>3月3日-3月9日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3931920" y="1315945"/>
            <a:ext cx="1005840" cy="457200"/>
          </a:xfrm>
          <a:prstGeom prst="rect">
            <a:avLst/>
          </a:prstGeom>
          <a:solidFill>
            <a:srgbClr val="FFFFFF"/>
          </a:solidFill>
          <a:ln w="25400">
            <a:solidFill>
              <a:srgbClr val="4472C4"/>
            </a:solidFill>
            <a:prstDash val="solid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3866319" y="1361665"/>
            <a:ext cx="1143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900">
                <a:solidFill>
                  <a:srgbClr val="4472C4"/>
                </a:solidFill>
                <a:latin typeface="Microsoft YaHei"/>
              </a:rPr>
              <a:t>M5 标签联调完成
3月10日-3月12日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3931920" y="1920240"/>
            <a:ext cx="1005840" cy="457200"/>
          </a:xfrm>
          <a:prstGeom prst="rect">
            <a:avLst/>
          </a:prstGeom>
          <a:solidFill>
            <a:srgbClr val="FFFFFF"/>
          </a:solidFill>
          <a:ln w="25400">
            <a:solidFill>
              <a:srgbClr val="C00000"/>
            </a:solidFill>
            <a:prstDash val="solid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3866319" y="1965960"/>
            <a:ext cx="1143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900">
                <a:solidFill>
                  <a:srgbClr val="C00000"/>
                </a:solidFill>
                <a:latin typeface="Microsoft YaHei"/>
              </a:rPr>
              <a:t>M6* 标签UAT通过
</a:t>
            </a:r>
            <a:r>
              <a:rPr sz="800">
                <a:solidFill>
                  <a:srgbClr val="C00000"/>
                </a:solidFill>
                <a:latin typeface="Microsoft YaHei"/>
              </a:rPr>
              <a:t>3月10日-3月16日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3931920" y="2651760"/>
            <a:ext cx="1005840" cy="457200"/>
          </a:xfrm>
          <a:prstGeom prst="rect">
            <a:avLst/>
          </a:prstGeom>
          <a:solidFill>
            <a:srgbClr val="FFFFFF"/>
          </a:solidFill>
          <a:ln w="25400">
            <a:solidFill>
              <a:srgbClr val="4472C4"/>
            </a:solidFill>
            <a:prstDash val="solid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3882221" y="2697480"/>
            <a:ext cx="1143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900">
                <a:solidFill>
                  <a:srgbClr val="4472C4"/>
                </a:solidFill>
                <a:latin typeface="Microsoft YaHei"/>
              </a:rPr>
              <a:t>M7 需求A上线
</a:t>
            </a:r>
            <a:r>
              <a:rPr sz="800">
                <a:solidFill>
                  <a:srgbClr val="4472C4"/>
                </a:solidFill>
                <a:latin typeface="Microsoft YaHei"/>
              </a:rPr>
              <a:t>3月16日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3931920" y="3383280"/>
            <a:ext cx="1005840" cy="457200"/>
          </a:xfrm>
          <a:prstGeom prst="rect">
            <a:avLst/>
          </a:prstGeom>
          <a:solidFill>
            <a:srgbClr val="FFFFFF"/>
          </a:solidFill>
          <a:ln w="25400">
            <a:solidFill>
              <a:srgbClr val="4472C4"/>
            </a:solidFill>
            <a:prstDash val="solid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3858368" y="3429000"/>
            <a:ext cx="1143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900">
                <a:solidFill>
                  <a:srgbClr val="4472C4"/>
                </a:solidFill>
                <a:latin typeface="Microsoft YaHei"/>
              </a:rPr>
              <a:t>M8* 动态日更方案确认
</a:t>
            </a:r>
            <a:r>
              <a:rPr sz="800">
                <a:solidFill>
                  <a:srgbClr val="4472C4"/>
                </a:solidFill>
                <a:latin typeface="Microsoft YaHei"/>
              </a:rPr>
              <a:t>3月17日-3月18日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434840" y="2377440"/>
            <a:ext cx="0" cy="274320"/>
          </a:xfrm>
          <a:prstGeom prst="line">
            <a:avLst/>
          </a:prstGeom>
          <a:noFill/>
          <a:ln w="25400">
            <a:solidFill>
              <a:srgbClr val="4472C4"/>
            </a:solidFill>
            <a:prstDash val="solid"/>
            <a:tailEnd type="arrow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4434840" y="3108960"/>
            <a:ext cx="0" cy="274320"/>
          </a:xfrm>
          <a:prstGeom prst="line">
            <a:avLst/>
          </a:prstGeom>
          <a:noFill/>
          <a:ln w="25400">
            <a:solidFill>
              <a:srgbClr val="4472C4"/>
            </a:solidFill>
            <a:prstDash val="solid"/>
            <a:tailEnd type="arrow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5623560" y="1188720"/>
            <a:ext cx="1005840" cy="457200"/>
          </a:xfrm>
          <a:prstGeom prst="rect">
            <a:avLst/>
          </a:prstGeom>
          <a:solidFill>
            <a:srgbClr val="FFFFFF"/>
          </a:solidFill>
          <a:ln w="25400">
            <a:solidFill>
              <a:srgbClr val="4472C4"/>
            </a:solidFill>
            <a:prstDash val="solid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5577440" y="1234440"/>
            <a:ext cx="1115568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900">
                <a:solidFill>
                  <a:srgbClr val="4472C4"/>
                </a:solidFill>
                <a:latin typeface="Microsoft YaHei"/>
              </a:rPr>
              <a:t>M9 动态同步开发
</a:t>
            </a:r>
            <a:r>
              <a:rPr sz="800">
                <a:solidFill>
                  <a:srgbClr val="4472C4"/>
                </a:solidFill>
                <a:latin typeface="Microsoft YaHei"/>
              </a:rPr>
              <a:t>3月17日-3月23日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5623560" y="2377440"/>
            <a:ext cx="1005840" cy="457200"/>
          </a:xfrm>
          <a:prstGeom prst="rect">
            <a:avLst/>
          </a:prstGeom>
          <a:solidFill>
            <a:srgbClr val="FFFFFF"/>
          </a:solidFill>
          <a:ln w="25400">
            <a:solidFill>
              <a:srgbClr val="70AD47"/>
            </a:solidFill>
            <a:prstDash val="solid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5540064" y="2423160"/>
            <a:ext cx="11926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900">
                <a:solidFill>
                  <a:srgbClr val="70AD47"/>
                </a:solidFill>
                <a:latin typeface="Microsoft YaHei"/>
              </a:rPr>
              <a:t>M10 动态联调完成
</a:t>
            </a:r>
            <a:r>
              <a:rPr sz="800">
                <a:solidFill>
                  <a:srgbClr val="70AD47"/>
                </a:solidFill>
                <a:latin typeface="Microsoft YaHei"/>
              </a:rPr>
              <a:t>3月24日-3月26日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5623560" y="3108960"/>
            <a:ext cx="1005840" cy="4572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6600"/>
            </a:solidFill>
            <a:prstDash val="solid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5623560" y="3154680"/>
            <a:ext cx="1005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900">
                <a:solidFill>
                  <a:srgbClr val="FF6600"/>
                </a:solidFill>
                <a:latin typeface="Microsoft YaHei"/>
              </a:rPr>
              <a:t>M11* 需求B UAT通过
</a:t>
            </a:r>
            <a:r>
              <a:rPr sz="800">
                <a:solidFill>
                  <a:srgbClr val="FF6600"/>
                </a:solidFill>
                <a:latin typeface="Microsoft YaHei"/>
              </a:rPr>
              <a:t>3月24日-3月30日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6126480" y="2834640"/>
            <a:ext cx="0" cy="274320"/>
          </a:xfrm>
          <a:prstGeom prst="line">
            <a:avLst/>
          </a:prstGeom>
          <a:noFill/>
          <a:ln w="25400">
            <a:solidFill>
              <a:srgbClr val="4472C4"/>
            </a:solidFill>
            <a:prstDash val="solid"/>
            <a:tailEnd type="arrow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7429499" y="1303020"/>
            <a:ext cx="1001268" cy="777240"/>
          </a:xfrm>
          <a:prstGeom prst="diamond">
            <a:avLst/>
          </a:prstGeom>
          <a:solidFill>
            <a:srgbClr val="FFFFFF"/>
          </a:solidFill>
          <a:ln w="25400">
            <a:solidFill>
              <a:srgbClr val="4472C4"/>
            </a:solidFill>
            <a:prstDash val="solid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7511797" y="1394460"/>
            <a:ext cx="777240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900" dirty="0">
                <a:solidFill>
                  <a:srgbClr val="4472C4"/>
                </a:solidFill>
                <a:latin typeface="Microsoft YaHei"/>
              </a:rPr>
              <a:t>M12 </a:t>
            </a:r>
            <a:r>
              <a:rPr sz="900" dirty="0" err="1">
                <a:solidFill>
                  <a:srgbClr val="4472C4"/>
                </a:solidFill>
                <a:latin typeface="Microsoft YaHei"/>
              </a:rPr>
              <a:t>需求B上线</a:t>
            </a:r>
            <a:r>
              <a:rPr sz="900" dirty="0">
                <a:solidFill>
                  <a:srgbClr val="4472C4"/>
                </a:solidFill>
                <a:latin typeface="Microsoft YaHei"/>
              </a:rPr>
              <a:t>
3月30日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7392922" y="3400190"/>
            <a:ext cx="1110201" cy="826927"/>
          </a:xfrm>
          <a:prstGeom prst="diamond">
            <a:avLst/>
          </a:prstGeom>
          <a:solidFill>
            <a:srgbClr val="FFFFFF"/>
          </a:solidFill>
          <a:ln w="25400">
            <a:solidFill>
              <a:srgbClr val="4472C4"/>
            </a:solidFill>
            <a:prstDash val="solid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7429500" y="3529384"/>
            <a:ext cx="1051542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sz="900" dirty="0">
                <a:solidFill>
                  <a:srgbClr val="4472C4"/>
                </a:solidFill>
                <a:latin typeface="Microsoft YaHei"/>
              </a:rPr>
              <a:t>M13* </a:t>
            </a:r>
            <a:r>
              <a:rPr sz="900" dirty="0" err="1">
                <a:solidFill>
                  <a:srgbClr val="4472C4"/>
                </a:solidFill>
                <a:latin typeface="Microsoft YaHei"/>
              </a:rPr>
              <a:t>交付验收</a:t>
            </a:r>
            <a:r>
              <a:rPr sz="900" dirty="0">
                <a:solidFill>
                  <a:srgbClr val="4472C4"/>
                </a:solidFill>
                <a:latin typeface="Microsoft YaHei"/>
              </a:rPr>
              <a:t>
3月31日-4月6日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7948023" y="2066544"/>
            <a:ext cx="0" cy="1316736"/>
          </a:xfrm>
          <a:prstGeom prst="line">
            <a:avLst/>
          </a:prstGeom>
          <a:noFill/>
          <a:ln w="25400">
            <a:solidFill>
              <a:srgbClr val="4472C4"/>
            </a:solidFill>
            <a:prstDash val="solid"/>
            <a:tailEnd type="arrow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Shape 42"/>
          <p:cNvSpPr/>
          <p:nvPr/>
        </p:nvSpPr>
        <p:spPr>
          <a:xfrm>
            <a:off x="1444752" y="1691640"/>
            <a:ext cx="795528" cy="0"/>
          </a:xfrm>
          <a:prstGeom prst="line">
            <a:avLst/>
          </a:prstGeom>
          <a:noFill/>
          <a:ln w="25400">
            <a:solidFill>
              <a:srgbClr val="4472C4"/>
            </a:solidFill>
            <a:prstDash val="solid"/>
            <a:tailEnd type="arrow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1554480" y="2704938"/>
            <a:ext cx="685800" cy="495462"/>
          </a:xfrm>
          <a:prstGeom prst="line">
            <a:avLst/>
          </a:prstGeom>
          <a:noFill/>
          <a:ln w="25400">
            <a:solidFill>
              <a:srgbClr val="4472C4"/>
            </a:solidFill>
            <a:prstDash val="solid"/>
            <a:tailEnd type="arrow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Shape 44"/>
          <p:cNvSpPr/>
          <p:nvPr/>
        </p:nvSpPr>
        <p:spPr>
          <a:xfrm>
            <a:off x="3246120" y="1600200"/>
            <a:ext cx="685800" cy="0"/>
          </a:xfrm>
          <a:prstGeom prst="line">
            <a:avLst/>
          </a:prstGeom>
          <a:noFill/>
          <a:ln w="25400">
            <a:solidFill>
              <a:srgbClr val="4472C4"/>
            </a:solidFill>
            <a:prstDash val="solid"/>
            <a:tailEnd type="arrow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Shape 45"/>
          <p:cNvSpPr/>
          <p:nvPr/>
        </p:nvSpPr>
        <p:spPr>
          <a:xfrm>
            <a:off x="3246120" y="3200400"/>
            <a:ext cx="685800" cy="0"/>
          </a:xfrm>
          <a:prstGeom prst="line">
            <a:avLst/>
          </a:prstGeom>
          <a:noFill/>
          <a:ln w="25400">
            <a:solidFill>
              <a:srgbClr val="4472C4"/>
            </a:solidFill>
            <a:prstDash val="solid"/>
            <a:tailEnd type="arrow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Shape 46"/>
          <p:cNvSpPr/>
          <p:nvPr/>
        </p:nvSpPr>
        <p:spPr>
          <a:xfrm>
            <a:off x="4937760" y="1417320"/>
            <a:ext cx="685800" cy="0"/>
          </a:xfrm>
          <a:prstGeom prst="line">
            <a:avLst/>
          </a:prstGeom>
          <a:noFill/>
          <a:ln w="25400">
            <a:solidFill>
              <a:srgbClr val="4472C4"/>
            </a:solidFill>
            <a:prstDash val="solid"/>
            <a:tailEnd type="arrow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Shape 47"/>
          <p:cNvSpPr/>
          <p:nvPr/>
        </p:nvSpPr>
        <p:spPr>
          <a:xfrm>
            <a:off x="6629400" y="1417320"/>
            <a:ext cx="795528" cy="274320"/>
          </a:xfrm>
          <a:prstGeom prst="line">
            <a:avLst/>
          </a:prstGeom>
          <a:noFill/>
          <a:ln w="25400">
            <a:solidFill>
              <a:srgbClr val="4472C4"/>
            </a:solidFill>
            <a:prstDash val="solid"/>
            <a:tailEnd type="arrow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Shape 48"/>
          <p:cNvSpPr/>
          <p:nvPr/>
        </p:nvSpPr>
        <p:spPr>
          <a:xfrm>
            <a:off x="6629400" y="3337560"/>
            <a:ext cx="795528" cy="0"/>
          </a:xfrm>
          <a:prstGeom prst="line">
            <a:avLst/>
          </a:prstGeom>
          <a:noFill/>
          <a:ln w="25400">
            <a:solidFill>
              <a:srgbClr val="4472C4"/>
            </a:solidFill>
            <a:prstDash val="solid"/>
            <a:tailEnd type="arrow"/>
          </a:ln>
        </p:spPr>
        <p:txBody>
          <a:bodyPr/>
          <a:lstStyle/>
          <a:p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457200" y="443484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图例说明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Shape 50"/>
          <p:cNvSpPr/>
          <p:nvPr/>
        </p:nvSpPr>
        <p:spPr>
          <a:xfrm>
            <a:off x="1463040" y="4480560"/>
            <a:ext cx="164592" cy="164592"/>
          </a:xfrm>
          <a:prstGeom prst="diamond">
            <a:avLst/>
          </a:prstGeom>
          <a:solidFill>
            <a:srgbClr val="FFFFFF"/>
          </a:solidFill>
          <a:ln w="19050">
            <a:solidFill>
              <a:srgbClr val="4472C4"/>
            </a:solidFill>
            <a:prstDash val="solid"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Text 51"/>
          <p:cNvSpPr/>
          <p:nvPr/>
        </p:nvSpPr>
        <p:spPr>
          <a:xfrm>
            <a:off x="1673352" y="4434840"/>
            <a:ext cx="8229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星标节点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Shape 52"/>
          <p:cNvSpPr/>
          <p:nvPr/>
        </p:nvSpPr>
        <p:spPr>
          <a:xfrm>
            <a:off x="2468880" y="4480560"/>
            <a:ext cx="164592" cy="164592"/>
          </a:xfrm>
          <a:prstGeom prst="rect">
            <a:avLst/>
          </a:prstGeom>
          <a:solidFill>
            <a:srgbClr val="FFFFFF"/>
          </a:solidFill>
          <a:ln w="19050">
            <a:solidFill>
              <a:srgbClr val="4472C4"/>
            </a:solidFill>
            <a:prstDash val="solid"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Text 53"/>
          <p:cNvSpPr/>
          <p:nvPr/>
        </p:nvSpPr>
        <p:spPr>
          <a:xfrm>
            <a:off x="2679192" y="4434840"/>
            <a:ext cx="8229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普通节点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Shape 54"/>
          <p:cNvSpPr/>
          <p:nvPr/>
        </p:nvSpPr>
        <p:spPr>
          <a:xfrm>
            <a:off x="3474720" y="4480560"/>
            <a:ext cx="164592" cy="164592"/>
          </a:xfrm>
          <a:prstGeom prst="rect">
            <a:avLst/>
          </a:prstGeom>
          <a:solidFill>
            <a:srgbClr val="FFFFFF"/>
          </a:solidFill>
          <a:ln w="19050">
            <a:solidFill>
              <a:srgbClr val="C00000"/>
            </a:solidFill>
            <a:prstDash val="solid"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Text 55"/>
          <p:cNvSpPr/>
          <p:nvPr/>
        </p:nvSpPr>
        <p:spPr>
          <a:xfrm>
            <a:off x="3685032" y="4434840"/>
            <a:ext cx="8229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内部节点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Shape 56"/>
          <p:cNvSpPr/>
          <p:nvPr/>
        </p:nvSpPr>
        <p:spPr>
          <a:xfrm>
            <a:off x="4480560" y="4480560"/>
            <a:ext cx="164592" cy="164592"/>
          </a:xfrm>
          <a:prstGeom prst="rect">
            <a:avLst/>
          </a:prstGeom>
          <a:solidFill>
            <a:srgbClr val="FFFFFF"/>
          </a:solidFill>
          <a:ln w="19050">
            <a:solidFill>
              <a:srgbClr val="70AD47"/>
            </a:solidFill>
            <a:prstDash val="solid"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Text 57"/>
          <p:cNvSpPr/>
          <p:nvPr/>
        </p:nvSpPr>
        <p:spPr>
          <a:xfrm>
            <a:off x="4690872" y="4434840"/>
            <a:ext cx="8229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材料节点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Shape 58"/>
          <p:cNvSpPr/>
          <p:nvPr/>
        </p:nvSpPr>
        <p:spPr>
          <a:xfrm>
            <a:off x="5669280" y="4544568"/>
            <a:ext cx="320040" cy="0"/>
          </a:xfrm>
          <a:prstGeom prst="line">
            <a:avLst/>
          </a:prstGeom>
          <a:noFill/>
          <a:ln w="25400">
            <a:solidFill>
              <a:srgbClr val="4472C4"/>
            </a:solidFill>
            <a:prstDash val="solid"/>
            <a:tailEnd type="arrow"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Text 59"/>
          <p:cNvSpPr/>
          <p:nvPr/>
        </p:nvSpPr>
        <p:spPr>
          <a:xfrm>
            <a:off x="6035040" y="443484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关联线</a:t>
            </a:r>
            <a:endParaRPr 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" name="TextBox 63">
            <a:extLst>
              <a:ext uri="{FF2B5EF4-FFF2-40B4-BE49-F238E27FC236}">
                <a16:creationId xmlns:a16="http://schemas.microsoft.com/office/drawing/2014/main" id="{9083901D-744B-A993-B6DC-B0DE94DD457A}"/>
              </a:ext>
            </a:extLst>
          </p:cNvPr>
          <p:cNvSpPr txBox="1"/>
          <p:nvPr/>
        </p:nvSpPr>
        <p:spPr>
          <a:xfrm>
            <a:off x="6701205" y="4470857"/>
            <a:ext cx="979755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800" dirty="0">
                <a:solidFill>
                  <a:srgbClr val="C00000"/>
                </a:solidFill>
                <a:latin typeface="Microsoft YaHei"/>
              </a:rPr>
              <a:t>* </a:t>
            </a:r>
            <a:r>
              <a:rPr sz="800" dirty="0" err="1">
                <a:solidFill>
                  <a:srgbClr val="C00000"/>
                </a:solidFill>
                <a:latin typeface="Microsoft YaHei"/>
              </a:rPr>
              <a:t>需甲方配合</a:t>
            </a:r>
            <a:r>
              <a:rPr lang="en-US" sz="800" dirty="0" err="1">
                <a:solidFill>
                  <a:srgbClr val="C00000"/>
                </a:solidFill>
                <a:latin typeface="Microsoft YaHei"/>
              </a:rPr>
              <a:t>审阅</a:t>
            </a:r>
            <a:endParaRPr sz="800" dirty="0">
              <a:solidFill>
                <a:srgbClr val="C00000"/>
              </a:solidFill>
              <a:latin typeface="Microsoft YaHe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040" y="516636"/>
            <a:ext cx="82296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>
                <a:solidFill>
                  <a:srgbClr val="333333"/>
                </a:solidFill>
                <a:latin typeface="Microsoft YaHei"/>
              </a:rPr>
              <a:t>项目整体时间规划 MAP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955548"/>
            <a:ext cx="82296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>
                <a:solidFill>
                  <a:srgbClr val="666666"/>
                </a:solidFill>
                <a:latin typeface="Microsoft YaHei"/>
              </a:rPr>
              <a:t>项目起点：2026年2月24日</a:t>
            </a:r>
          </a:p>
        </p:txBody>
      </p:sp>
      <p:sp>
        <p:nvSpPr>
          <p:cNvPr id="4" name="Rectangle 3"/>
          <p:cNvSpPr/>
          <p:nvPr/>
        </p:nvSpPr>
        <p:spPr>
          <a:xfrm>
            <a:off x="868680" y="2487168"/>
            <a:ext cx="6903720" cy="73152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868680" y="1463040"/>
            <a:ext cx="1554480" cy="960120"/>
          </a:xfrm>
          <a:prstGeom prst="roundRect">
            <a:avLst/>
          </a:prstGeom>
          <a:solidFill>
            <a:srgbClr val="FFFFFF"/>
          </a:solidFill>
          <a:ln w="2032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41833" y="1665237"/>
            <a:ext cx="13716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>
                <a:solidFill>
                  <a:srgbClr val="4472C4"/>
                </a:solidFill>
                <a:latin typeface="Microsoft YaHei"/>
              </a:rPr>
              <a:t>数据标注阶段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1833" y="1921269"/>
            <a:ext cx="1371600" cy="21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0" dirty="0">
                <a:solidFill>
                  <a:srgbClr val="333333"/>
                </a:solidFill>
                <a:latin typeface="Microsoft YaHei"/>
              </a:rPr>
              <a:t>2月24日-3月11日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8680" y="2743200"/>
            <a:ext cx="1554480" cy="914400"/>
          </a:xfrm>
          <a:prstGeom prst="roundRect">
            <a:avLst/>
          </a:prstGeom>
          <a:solidFill>
            <a:srgbClr val="E8F4F8"/>
          </a:solidFill>
          <a:ln w="12700">
            <a:solidFill>
              <a:srgbClr val="D0DBE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941832" y="3060784"/>
            <a:ext cx="140817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200"/>
              </a:spcAft>
            </a:pPr>
            <a:r>
              <a:rPr sz="900" dirty="0" err="1">
                <a:solidFill>
                  <a:srgbClr val="333333"/>
                </a:solidFill>
                <a:latin typeface="Microsoft YaHei"/>
              </a:rPr>
              <a:t>需求确认、规则确认、人工打标</a:t>
            </a:r>
            <a:endParaRPr sz="900" dirty="0">
              <a:solidFill>
                <a:srgbClr val="333333"/>
              </a:solidFill>
              <a:latin typeface="Microsoft YaHe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651760" y="1463040"/>
            <a:ext cx="1554480" cy="960120"/>
          </a:xfrm>
          <a:prstGeom prst="roundRect">
            <a:avLst/>
          </a:prstGeom>
          <a:solidFill>
            <a:srgbClr val="FFFFFF"/>
          </a:solidFill>
          <a:ln w="20320">
            <a:solidFill>
              <a:srgbClr val="70AD4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2724913" y="1665237"/>
            <a:ext cx="13716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>
                <a:solidFill>
                  <a:srgbClr val="70AD47"/>
                </a:solidFill>
                <a:latin typeface="Microsoft YaHei"/>
              </a:rPr>
              <a:t>数据处理阶段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24913" y="1921269"/>
            <a:ext cx="1371600" cy="21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0">
                <a:solidFill>
                  <a:srgbClr val="333333"/>
                </a:solidFill>
                <a:latin typeface="Microsoft YaHei"/>
              </a:rPr>
              <a:t>3月12日-3月23日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51760" y="2743200"/>
            <a:ext cx="1554480" cy="914400"/>
          </a:xfrm>
          <a:prstGeom prst="roundRect">
            <a:avLst/>
          </a:prstGeom>
          <a:solidFill>
            <a:srgbClr val="E8F4F8"/>
          </a:solidFill>
          <a:ln w="12700">
            <a:solidFill>
              <a:srgbClr val="D0DBE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2724912" y="3060784"/>
            <a:ext cx="140817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200"/>
              </a:spcAft>
            </a:pPr>
            <a:r>
              <a:rPr sz="900" dirty="0" err="1">
                <a:solidFill>
                  <a:srgbClr val="333333"/>
                </a:solidFill>
                <a:latin typeface="Microsoft YaHei"/>
              </a:rPr>
              <a:t>数据回标、清洗、合并、巡查</a:t>
            </a:r>
            <a:endParaRPr sz="900" dirty="0">
              <a:solidFill>
                <a:srgbClr val="333333"/>
              </a:solidFill>
              <a:latin typeface="Microsoft YaHe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434840" y="1463040"/>
            <a:ext cx="1554480" cy="960120"/>
          </a:xfrm>
          <a:prstGeom prst="roundRect">
            <a:avLst/>
          </a:prstGeom>
          <a:solidFill>
            <a:srgbClr val="FFFFFF"/>
          </a:solidFill>
          <a:ln w="20320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4507992" y="1665237"/>
            <a:ext cx="13716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>
                <a:solidFill>
                  <a:srgbClr val="FF6600"/>
                </a:solidFill>
                <a:latin typeface="Microsoft YaHei"/>
              </a:rPr>
              <a:t>投入使用阶段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07992" y="1921269"/>
            <a:ext cx="1371600" cy="21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0">
                <a:solidFill>
                  <a:srgbClr val="333333"/>
                </a:solidFill>
                <a:latin typeface="Microsoft YaHei"/>
              </a:rPr>
              <a:t>3月24日-3月25日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434840" y="2743200"/>
            <a:ext cx="1554480" cy="914400"/>
          </a:xfrm>
          <a:prstGeom prst="roundRect">
            <a:avLst/>
          </a:prstGeom>
          <a:solidFill>
            <a:srgbClr val="E8F4F8"/>
          </a:solidFill>
          <a:ln w="12700">
            <a:solidFill>
              <a:srgbClr val="D0DBE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4507992" y="3130034"/>
            <a:ext cx="1408176" cy="2308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200"/>
              </a:spcAft>
            </a:pPr>
            <a:r>
              <a:rPr sz="900" dirty="0" err="1">
                <a:solidFill>
                  <a:srgbClr val="333333"/>
                </a:solidFill>
                <a:latin typeface="Microsoft YaHei"/>
              </a:rPr>
              <a:t>正式上线、运维移交</a:t>
            </a:r>
            <a:endParaRPr sz="900" dirty="0">
              <a:solidFill>
                <a:srgbClr val="333333"/>
              </a:solidFill>
              <a:latin typeface="Microsoft YaHei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217920" y="1463040"/>
            <a:ext cx="1554480" cy="960120"/>
          </a:xfrm>
          <a:prstGeom prst="roundRect">
            <a:avLst/>
          </a:prstGeom>
          <a:solidFill>
            <a:srgbClr val="FFFFFF"/>
          </a:solidFill>
          <a:ln w="2032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6291072" y="1665237"/>
            <a:ext cx="13716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>
                <a:solidFill>
                  <a:srgbClr val="C00000"/>
                </a:solidFill>
                <a:latin typeface="Microsoft YaHei"/>
              </a:rPr>
              <a:t>新功能开发阶段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91072" y="1921269"/>
            <a:ext cx="1371600" cy="21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0">
                <a:solidFill>
                  <a:srgbClr val="333333"/>
                </a:solidFill>
                <a:latin typeface="Microsoft YaHei"/>
              </a:rPr>
              <a:t>2月24日-4月6日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217920" y="2743200"/>
            <a:ext cx="1554480" cy="914400"/>
          </a:xfrm>
          <a:prstGeom prst="roundRect">
            <a:avLst/>
          </a:prstGeom>
          <a:solidFill>
            <a:srgbClr val="E8F4F8"/>
          </a:solidFill>
          <a:ln w="12700">
            <a:solidFill>
              <a:srgbClr val="D0DBE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/>
          <p:cNvSpPr txBox="1"/>
          <p:nvPr/>
        </p:nvSpPr>
        <p:spPr>
          <a:xfrm>
            <a:off x="6291072" y="3130034"/>
            <a:ext cx="1408176" cy="2308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200"/>
              </a:spcAft>
            </a:pPr>
            <a:r>
              <a:rPr sz="900" dirty="0" err="1">
                <a:solidFill>
                  <a:srgbClr val="333333"/>
                </a:solidFill>
                <a:latin typeface="Microsoft YaHei"/>
              </a:rPr>
              <a:t>标签功能</a:t>
            </a:r>
            <a:r>
              <a:rPr sz="900" dirty="0">
                <a:solidFill>
                  <a:srgbClr val="333333"/>
                </a:solidFill>
                <a:latin typeface="Microsoft YaHei"/>
              </a:rPr>
              <a:t> + </a:t>
            </a:r>
            <a:r>
              <a:rPr sz="900" dirty="0" err="1">
                <a:solidFill>
                  <a:srgbClr val="333333"/>
                </a:solidFill>
                <a:latin typeface="Microsoft YaHei"/>
              </a:rPr>
              <a:t>动态看板</a:t>
            </a:r>
            <a:endParaRPr sz="900" dirty="0">
              <a:solidFill>
                <a:srgbClr val="333333"/>
              </a:solidFill>
              <a:latin typeface="Microsoft YaHei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2331720" y="1847088"/>
            <a:ext cx="320040" cy="164592"/>
          </a:xfrm>
          <a:prstGeom prst="rightArrow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Right Arrow 25"/>
          <p:cNvSpPr/>
          <p:nvPr/>
        </p:nvSpPr>
        <p:spPr>
          <a:xfrm>
            <a:off x="4114800" y="1847088"/>
            <a:ext cx="320040" cy="164592"/>
          </a:xfrm>
          <a:prstGeom prst="rightArrow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Right Arrow 26"/>
          <p:cNvSpPr/>
          <p:nvPr/>
        </p:nvSpPr>
        <p:spPr>
          <a:xfrm>
            <a:off x="5897880" y="1847088"/>
            <a:ext cx="320040" cy="164592"/>
          </a:xfrm>
          <a:prstGeom prst="rightArrow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Rounded Rectangle 27"/>
          <p:cNvSpPr/>
          <p:nvPr/>
        </p:nvSpPr>
        <p:spPr>
          <a:xfrm>
            <a:off x="868680" y="4069080"/>
            <a:ext cx="6903720" cy="431358"/>
          </a:xfrm>
          <a:prstGeom prst="roundRect">
            <a:avLst/>
          </a:prstGeom>
          <a:solidFill>
            <a:srgbClr val="FFF3E8"/>
          </a:solidFill>
          <a:ln w="12700">
            <a:solidFill>
              <a:srgbClr val="F1C79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/>
          <p:cNvSpPr txBox="1"/>
          <p:nvPr/>
        </p:nvSpPr>
        <p:spPr>
          <a:xfrm>
            <a:off x="1005840" y="4156282"/>
            <a:ext cx="6629400" cy="2462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dirty="0">
                <a:solidFill>
                  <a:srgbClr val="FF6600"/>
                </a:solidFill>
                <a:latin typeface="Microsoft YaHei"/>
              </a:rPr>
              <a:t>关键里程碑：3月24日数据入驻上线   |   3月30日需求B上线   |   4月6日验收完成</a:t>
            </a:r>
          </a:p>
        </p:txBody>
      </p:sp>
    </p:spTree>
    <p:extLst>
      <p:ext uri="{BB962C8B-B14F-4D97-AF65-F5344CB8AC3E}">
        <p14:creationId xmlns:p14="http://schemas.microsoft.com/office/powerpoint/2010/main" val="2331390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C792F-C6CE-5B9F-C221-472E8E2A2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1779305-66CB-2615-542F-A4C6E2B51AFA}"/>
              </a:ext>
            </a:extLst>
          </p:cNvPr>
          <p:cNvSpPr txBox="1"/>
          <p:nvPr/>
        </p:nvSpPr>
        <p:spPr>
          <a:xfrm>
            <a:off x="2616094" y="1828461"/>
            <a:ext cx="40318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7200" b="1" spc="3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费用明细</a:t>
            </a:r>
          </a:p>
        </p:txBody>
      </p:sp>
    </p:spTree>
    <p:extLst>
      <p:ext uri="{BB962C8B-B14F-4D97-AF65-F5344CB8AC3E}">
        <p14:creationId xmlns:p14="http://schemas.microsoft.com/office/powerpoint/2010/main" val="2118441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A_文本框 6"/>
          <p:cNvSpPr txBox="1"/>
          <p:nvPr>
            <p:custDataLst>
              <p:tags r:id="rId1"/>
            </p:custDataLst>
          </p:nvPr>
        </p:nvSpPr>
        <p:spPr>
          <a:xfrm>
            <a:off x="772954" y="13785"/>
            <a:ext cx="6286024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ts val="47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800" b="1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OCKCE+å¾®è½¯é�»"/>
              </a:defRPr>
            </a:lvl1pPr>
          </a:lstStyle>
          <a:p>
            <a:r>
              <a:rPr lang="zh-CN" altLang="zh-CN" sz="2400" dirty="0">
                <a:solidFill>
                  <a:srgbClr val="C00000"/>
                </a:solidFill>
              </a:rPr>
              <a:t>媒体数字化管理系统能为企业解决什么问题？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6275" y="1103445"/>
            <a:ext cx="3705225" cy="3507581"/>
            <a:chOff x="1743" y="2506"/>
            <a:chExt cx="7780" cy="7365"/>
          </a:xfrm>
        </p:grpSpPr>
        <p:grpSp>
          <p:nvGrpSpPr>
            <p:cNvPr id="9" name="组合 8"/>
            <p:cNvGrpSpPr/>
            <p:nvPr/>
          </p:nvGrpSpPr>
          <p:grpSpPr>
            <a:xfrm>
              <a:off x="1930" y="2710"/>
              <a:ext cx="7370" cy="5171"/>
              <a:chOff x="1930" y="2710"/>
              <a:chExt cx="7370" cy="5171"/>
            </a:xfrm>
          </p:grpSpPr>
          <p:pic>
            <p:nvPicPr>
              <p:cNvPr id="5" name="图片 4" descr="企业管理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65" y="2710"/>
                <a:ext cx="1134" cy="1134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1930" y="4418"/>
                <a:ext cx="7370" cy="3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altLang="en-US" sz="135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媒体资源统一管理</a:t>
                </a:r>
                <a:r>
                  <a:rPr lang="en-US" altLang="zh-CN" sz="135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</a:t>
                </a:r>
                <a:r>
                  <a:rPr lang="zh-CN" altLang="en-US" sz="135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不因某个人员离职导致数据流失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altLang="en-US" sz="135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价格相对透明，减少回扣可能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altLang="en-US" sz="135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媒体资源沉淀，数据在自己手里才有价值，摆脱供应商中间赚差价</a:t>
                </a:r>
                <a:endParaRPr lang="en-US" altLang="zh-CN" sz="135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1743" y="2506"/>
              <a:ext cx="7780" cy="73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708208" y="1103445"/>
            <a:ext cx="3705225" cy="3507581"/>
            <a:chOff x="10209" y="2506"/>
            <a:chExt cx="7780" cy="7365"/>
          </a:xfrm>
        </p:grpSpPr>
        <p:grpSp>
          <p:nvGrpSpPr>
            <p:cNvPr id="10" name="组合 9"/>
            <p:cNvGrpSpPr/>
            <p:nvPr/>
          </p:nvGrpSpPr>
          <p:grpSpPr>
            <a:xfrm>
              <a:off x="10414" y="2710"/>
              <a:ext cx="7370" cy="5825"/>
              <a:chOff x="11231" y="2729"/>
              <a:chExt cx="7370" cy="5825"/>
            </a:xfrm>
          </p:grpSpPr>
          <p:pic>
            <p:nvPicPr>
              <p:cNvPr id="2" name="图片 1" descr="媒介 (1)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49" y="2729"/>
                <a:ext cx="1133" cy="1134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11231" y="4437"/>
                <a:ext cx="7370" cy="4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altLang="en-US" sz="135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公司媒体共享，可快速查找资源，降本增效</a:t>
                </a:r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sz="135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媒体数字化管理，减少资源丢失可能性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sz="135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智能数据分析，协助找到最优媒体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sz="135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历史数据智能分析，协助找出最有传播者</a:t>
                </a: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10209" y="2506"/>
              <a:ext cx="7780" cy="73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306003" y="1737810"/>
            <a:ext cx="5257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/>
              <a:t>公司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350318" y="1737810"/>
            <a:ext cx="5257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/>
              <a:t>媒介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82296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费用概览</a:t>
            </a:r>
            <a:endParaRPr sz="2000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804672"/>
            <a:ext cx="8229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b="1" spc="300" dirty="0">
                <a:solidFill>
                  <a:srgbClr val="6666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含</a:t>
            </a:r>
            <a:r>
              <a:rPr sz="1100" b="1" spc="300" dirty="0" err="1">
                <a:solidFill>
                  <a:srgbClr val="6666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必须费用、可选费用、一次性费用</a:t>
            </a:r>
            <a:endParaRPr sz="1100" b="1" spc="300" dirty="0">
              <a:solidFill>
                <a:srgbClr val="66666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96348" y="1319916"/>
            <a:ext cx="2423160" cy="2926080"/>
          </a:xfrm>
          <a:prstGeom prst="roundRect">
            <a:avLst/>
          </a:prstGeom>
          <a:solidFill>
            <a:srgbClr val="E8F4F8"/>
          </a:solidFill>
          <a:ln w="1905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3508" y="1484508"/>
            <a:ext cx="214884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dirty="0" err="1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非本地化部署</a:t>
            </a:r>
            <a:endParaRPr sz="1300" b="1" dirty="0">
              <a:solidFill>
                <a:srgbClr val="4472C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9228" y="1957390"/>
            <a:ext cx="2057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sz="10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• 方案一：系统5万/</a:t>
            </a:r>
            <a:r>
              <a:rPr sz="10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sz="10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+ 数据服务4万/</a:t>
            </a:r>
            <a:r>
              <a:rPr sz="10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endParaRPr sz="10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Aft>
                <a:spcPts val="400"/>
              </a:spcAft>
            </a:pPr>
            <a:r>
              <a:rPr sz="10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年度测算：53万/</a:t>
            </a:r>
            <a:r>
              <a:rPr sz="10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endParaRPr sz="10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Aft>
                <a:spcPts val="400"/>
              </a:spcAft>
            </a:pPr>
            <a:r>
              <a:rPr sz="10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• 方案二：仅系统20万/</a:t>
            </a:r>
            <a:r>
              <a:rPr sz="10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endParaRPr lang="en-US" sz="10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Aft>
                <a:spcPts val="400"/>
              </a:spcAft>
            </a:pPr>
            <a:r>
              <a:rPr sz="10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数据更新由甲方负责</a:t>
            </a:r>
            <a:r>
              <a:rPr lang="zh-CN" altLang="en-US" sz="10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（广本模式）</a:t>
            </a:r>
            <a:endParaRPr sz="10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33508" y="3377316"/>
            <a:ext cx="2148840" cy="713232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1492" y="3565023"/>
            <a:ext cx="1993392" cy="394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200"/>
              </a:spcAft>
            </a:pPr>
            <a:r>
              <a:rPr sz="900" b="1" dirty="0" err="1">
                <a:solidFill>
                  <a:srgbClr val="6666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方案一</a:t>
            </a:r>
            <a:r>
              <a:rPr sz="900" b="1" dirty="0">
                <a:solidFill>
                  <a:srgbClr val="6666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sz="900" b="1" dirty="0" err="1">
                <a:solidFill>
                  <a:srgbClr val="6666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方案二</a:t>
            </a:r>
            <a:endParaRPr lang="en-US" sz="900" b="1" dirty="0">
              <a:solidFill>
                <a:srgbClr val="66666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spcAft>
                <a:spcPts val="200"/>
              </a:spcAft>
            </a:pPr>
            <a:r>
              <a:rPr sz="900" b="1" dirty="0" err="1">
                <a:solidFill>
                  <a:srgbClr val="6666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二选一</a:t>
            </a:r>
            <a:endParaRPr sz="1000" b="1" dirty="0">
              <a:solidFill>
                <a:srgbClr val="66666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381292" y="1319916"/>
            <a:ext cx="2423160" cy="2926080"/>
          </a:xfrm>
          <a:prstGeom prst="roundRect">
            <a:avLst/>
          </a:prstGeom>
          <a:solidFill>
            <a:srgbClr val="EEF7E8"/>
          </a:solidFill>
          <a:ln w="19050">
            <a:solidFill>
              <a:srgbClr val="70AD4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18452" y="1484508"/>
            <a:ext cx="214884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>
                <a:solidFill>
                  <a:srgbClr val="70A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本地化部署（可选）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64172" y="1981244"/>
            <a:ext cx="2057400" cy="805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sz="1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• 基础部署：60万/</a:t>
            </a:r>
            <a:r>
              <a:rPr sz="11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endParaRPr sz="11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Aft>
                <a:spcPts val="800"/>
              </a:spcAft>
            </a:pPr>
            <a:r>
              <a:rPr sz="1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• 完成时间：2周</a:t>
            </a:r>
          </a:p>
          <a:p>
            <a:pPr>
              <a:spcAft>
                <a:spcPts val="800"/>
              </a:spcAft>
            </a:pPr>
            <a:r>
              <a:rPr sz="1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• </a:t>
            </a:r>
            <a:r>
              <a:rPr sz="11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额外同步开发：单独报价</a:t>
            </a:r>
            <a:endParaRPr sz="11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518452" y="3377316"/>
            <a:ext cx="2148840" cy="713232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70AD4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8180" y="3599113"/>
            <a:ext cx="19933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200"/>
              </a:spcAft>
            </a:pPr>
            <a:r>
              <a:rPr sz="1000" b="1" dirty="0" err="1">
                <a:solidFill>
                  <a:srgbClr val="6666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代码与</a:t>
            </a:r>
            <a:r>
              <a:rPr lang="zh-CN" altLang="en-US" sz="1000" b="1" dirty="0">
                <a:solidFill>
                  <a:srgbClr val="6666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数据由甲方</a:t>
            </a:r>
            <a:r>
              <a:rPr sz="1000" b="1" dirty="0" err="1">
                <a:solidFill>
                  <a:srgbClr val="6666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自持</a:t>
            </a:r>
            <a:endParaRPr sz="1000" b="1" dirty="0">
              <a:solidFill>
                <a:srgbClr val="66666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166236" y="1319916"/>
            <a:ext cx="2423160" cy="2926080"/>
          </a:xfrm>
          <a:prstGeom prst="roundRect">
            <a:avLst/>
          </a:prstGeom>
          <a:solidFill>
            <a:srgbClr val="FFF3E8"/>
          </a:solidFill>
          <a:ln w="19050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03396" y="1484508"/>
            <a:ext cx="214884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新增功能开发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4836" y="1957390"/>
            <a:ext cx="2057400" cy="805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sz="1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• 需求A：3万元</a:t>
            </a:r>
          </a:p>
          <a:p>
            <a:pPr>
              <a:spcAft>
                <a:spcPts val="800"/>
              </a:spcAft>
            </a:pPr>
            <a:r>
              <a:rPr sz="1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• 需求B：2万元</a:t>
            </a:r>
          </a:p>
          <a:p>
            <a:pPr>
              <a:spcAft>
                <a:spcPts val="800"/>
              </a:spcAft>
            </a:pPr>
            <a:r>
              <a:rPr sz="1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• 合计：5万元（一次性）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03396" y="3377316"/>
            <a:ext cx="2148840" cy="713232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49116" y="3599113"/>
            <a:ext cx="19933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200"/>
              </a:spcAft>
            </a:pPr>
            <a:r>
              <a:rPr sz="1000" b="1" dirty="0" err="1">
                <a:solidFill>
                  <a:srgbClr val="6666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本期业务能力升级</a:t>
            </a:r>
            <a:endParaRPr sz="1000" b="1" dirty="0">
              <a:solidFill>
                <a:srgbClr val="66666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0417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56064" y="164592"/>
            <a:ext cx="4031873" cy="40011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ctr"/>
            <a:r>
              <a:rPr sz="2000" b="1" dirty="0" err="1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费用一：本地化部署费用</a:t>
            </a:r>
            <a:r>
              <a:rPr lang="zh-CN" altLang="en-US" sz="2000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（可选）</a:t>
            </a:r>
            <a:endParaRPr sz="20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1480" y="566928"/>
            <a:ext cx="8321040" cy="237744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ctr"/>
            <a:r>
              <a:rPr sz="1100" b="0">
                <a:solidFill>
                  <a:srgbClr val="666666"/>
                </a:solidFill>
                <a:latin typeface="Microsoft YaHei"/>
              </a:rPr>
              <a:t>完成时间：2周（与后续两张交付节点图并行规划，不互相占用工期）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02920" y="941832"/>
            <a:ext cx="3794760" cy="960120"/>
          </a:xfrm>
          <a:prstGeom prst="roundRect">
            <a:avLst/>
          </a:prstGeom>
          <a:solidFill>
            <a:srgbClr val="EAF2FB"/>
          </a:solidFill>
          <a:ln w="15875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685800" y="1060704"/>
            <a:ext cx="3474720" cy="22860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/>
            <a:r>
              <a:rPr sz="1200" b="1">
                <a:solidFill>
                  <a:srgbClr val="4472C4"/>
                </a:solidFill>
                <a:latin typeface="Microsoft YaHei"/>
              </a:rPr>
              <a:t>非本地化部署（常规SaaS）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1289304"/>
            <a:ext cx="342900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</a:pPr>
            <a:r>
              <a:rPr sz="1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• </a:t>
            </a:r>
            <a:r>
              <a:rPr sz="1000" dirty="0" err="1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系统运行在</a:t>
            </a:r>
            <a:r>
              <a:rPr lang="zh-CN" altLang="en-US" sz="1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迪思</a:t>
            </a:r>
            <a:r>
              <a:rPr sz="1000" dirty="0" err="1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环境，客户按服务使用</a:t>
            </a:r>
            <a:endParaRPr sz="10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spcAft>
                <a:spcPts val="400"/>
              </a:spcAft>
            </a:pPr>
            <a:r>
              <a:rPr sz="1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• </a:t>
            </a:r>
            <a:r>
              <a:rPr sz="1000" dirty="0" err="1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客户不接管代码与基础设施</a:t>
            </a:r>
            <a:endParaRPr sz="10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800600" y="941832"/>
            <a:ext cx="3794760" cy="960120"/>
          </a:xfrm>
          <a:prstGeom prst="roundRect">
            <a:avLst/>
          </a:prstGeom>
          <a:solidFill>
            <a:srgbClr val="EEF7E8"/>
          </a:solidFill>
          <a:ln w="15875">
            <a:solidFill>
              <a:srgbClr val="70AD4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4983480" y="1060704"/>
            <a:ext cx="3474720" cy="22860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/>
            <a:r>
              <a:rPr sz="1200" b="1">
                <a:solidFill>
                  <a:srgbClr val="70AD47"/>
                </a:solidFill>
                <a:latin typeface="Microsoft YaHei"/>
              </a:rPr>
              <a:t>本地化部署（本次费用项）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83480" y="1289304"/>
            <a:ext cx="342900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</a:pPr>
            <a:r>
              <a:rPr sz="1000">
                <a:solidFill>
                  <a:srgbClr val="222222"/>
                </a:solidFill>
                <a:latin typeface="Microsoft YaHei"/>
              </a:rPr>
              <a:t>• 代码库交付客户并协助其本地运行</a:t>
            </a:r>
          </a:p>
          <a:p>
            <a:pPr algn="l">
              <a:spcAft>
                <a:spcPts val="400"/>
              </a:spcAft>
            </a:pPr>
            <a:r>
              <a:rPr sz="1000">
                <a:solidFill>
                  <a:srgbClr val="222222"/>
                </a:solidFill>
                <a:latin typeface="Microsoft YaHei"/>
              </a:rPr>
              <a:t>• 需本地资源、外网权限与部署实施支持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" y="1920240"/>
            <a:ext cx="2560320" cy="22860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/>
            <a:r>
              <a:rPr sz="1200" b="1">
                <a:solidFill>
                  <a:srgbClr val="222222"/>
                </a:solidFill>
                <a:latin typeface="Microsoft YaHei"/>
              </a:rPr>
              <a:t>本地化部署费用明细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277103"/>
              </p:ext>
            </p:extLst>
          </p:nvPr>
        </p:nvGraphicFramePr>
        <p:xfrm>
          <a:off x="502920" y="2148840"/>
          <a:ext cx="8138160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3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sz="1000" b="1">
                          <a:solidFill>
                            <a:srgbClr val="222222"/>
                          </a:solidFill>
                          <a:latin typeface="Microsoft YaHei"/>
                        </a:rPr>
                        <a:t>费用项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1">
                          <a:solidFill>
                            <a:srgbClr val="222222"/>
                          </a:solidFill>
                          <a:latin typeface="Microsoft YaHei"/>
                        </a:rPr>
                        <a:t>用途说明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1" dirty="0" err="1">
                          <a:solidFill>
                            <a:srgbClr val="222222"/>
                          </a:solidFill>
                          <a:latin typeface="Microsoft YaHei"/>
                        </a:rPr>
                        <a:t>费用</a:t>
                      </a:r>
                      <a:endParaRPr sz="1000" b="1" dirty="0">
                        <a:solidFill>
                          <a:srgbClr val="222222"/>
                        </a:solidFill>
                        <a:latin typeface="Microsoft YaHe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sz="1000" b="0">
                          <a:solidFill>
                            <a:srgbClr val="222222"/>
                          </a:solidFill>
                          <a:latin typeface="Microsoft YaHei"/>
                        </a:rPr>
                        <a:t>服务器一台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0">
                          <a:solidFill>
                            <a:srgbClr val="222222"/>
                          </a:solidFill>
                          <a:latin typeface="Microsoft YaHei"/>
                        </a:rPr>
                        <a:t>应用服务部署与业务访问承载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sz="1050" b="1" dirty="0">
                          <a:solidFill>
                            <a:srgbClr val="222222"/>
                          </a:solidFill>
                          <a:latin typeface="Microsoft YaHei"/>
                        </a:rPr>
                        <a:t>60万/</a:t>
                      </a:r>
                      <a:r>
                        <a:rPr sz="1050" b="1" dirty="0" err="1">
                          <a:solidFill>
                            <a:srgbClr val="222222"/>
                          </a:solidFill>
                          <a:latin typeface="Microsoft YaHei"/>
                        </a:rPr>
                        <a:t>年</a:t>
                      </a:r>
                      <a:endParaRPr sz="1050" b="1" dirty="0">
                        <a:solidFill>
                          <a:srgbClr val="222222"/>
                        </a:solidFill>
                        <a:latin typeface="Microsoft YaHe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sz="1000" b="0">
                          <a:solidFill>
                            <a:srgbClr val="222222"/>
                          </a:solidFill>
                          <a:latin typeface="Microsoft YaHei"/>
                        </a:rPr>
                        <a:t>数据库一台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0">
                          <a:solidFill>
                            <a:srgbClr val="222222"/>
                          </a:solidFill>
                          <a:latin typeface="Microsoft YaHei"/>
                        </a:rPr>
                        <a:t>结构化数据存储与检索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sz="1000" b="0">
                          <a:solidFill>
                            <a:srgbClr val="222222"/>
                          </a:solidFill>
                          <a:latin typeface="Microsoft YaHei"/>
                        </a:rPr>
                        <a:t>域名一个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0">
                          <a:solidFill>
                            <a:srgbClr val="222222"/>
                          </a:solidFill>
                          <a:latin typeface="Microsoft YaHei"/>
                        </a:rPr>
                        <a:t>对外访问入口配置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sz="1000" b="0">
                          <a:solidFill>
                            <a:srgbClr val="222222"/>
                          </a:solidFill>
                          <a:latin typeface="Microsoft YaHei"/>
                        </a:rPr>
                        <a:t>OSS存储一个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0">
                          <a:solidFill>
                            <a:srgbClr val="222222"/>
                          </a:solidFill>
                          <a:latin typeface="Microsoft YaHei"/>
                        </a:rPr>
                        <a:t>文件与素材存储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sz="1000" b="0">
                          <a:solidFill>
                            <a:srgbClr val="222222"/>
                          </a:solidFill>
                          <a:latin typeface="Microsoft YaHei"/>
                        </a:rPr>
                        <a:t>外网访问权限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0" dirty="0" err="1">
                          <a:solidFill>
                            <a:srgbClr val="222222"/>
                          </a:solidFill>
                          <a:latin typeface="Microsoft YaHei"/>
                        </a:rPr>
                        <a:t>本地化部署必要条件</a:t>
                      </a:r>
                      <a:endParaRPr sz="1000" b="0" dirty="0">
                        <a:solidFill>
                          <a:srgbClr val="222222"/>
                        </a:solidFill>
                        <a:latin typeface="Microsoft YaHe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sz="1000" b="0" dirty="0" err="1">
                          <a:solidFill>
                            <a:srgbClr val="222222"/>
                          </a:solidFill>
                          <a:latin typeface="Microsoft YaHei"/>
                        </a:rPr>
                        <a:t>数据额外同步开发</a:t>
                      </a:r>
                      <a:endParaRPr sz="1000" b="0" dirty="0">
                        <a:solidFill>
                          <a:srgbClr val="222222"/>
                        </a:solidFill>
                        <a:latin typeface="Microsoft YaHe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0" dirty="0" err="1">
                          <a:solidFill>
                            <a:srgbClr val="222222"/>
                          </a:solidFill>
                          <a:latin typeface="Microsoft YaHei"/>
                        </a:rPr>
                        <a:t>新增同步逻辑按需求单独开发</a:t>
                      </a:r>
                      <a:endParaRPr sz="1000" b="0" dirty="0">
                        <a:solidFill>
                          <a:srgbClr val="222222"/>
                        </a:solidFill>
                        <a:latin typeface="Microsoft YaHe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0" dirty="0" err="1">
                          <a:solidFill>
                            <a:srgbClr val="222222"/>
                          </a:solidFill>
                          <a:latin typeface="Microsoft YaHei"/>
                        </a:rPr>
                        <a:t>单独评估</a:t>
                      </a:r>
                      <a:r>
                        <a:rPr sz="1000" b="0" dirty="0">
                          <a:solidFill>
                            <a:srgbClr val="222222"/>
                          </a:solidFill>
                          <a:latin typeface="Microsoft YaHei"/>
                        </a:rPr>
                        <a:t>/</a:t>
                      </a:r>
                      <a:r>
                        <a:rPr sz="1000" b="0" dirty="0" err="1">
                          <a:solidFill>
                            <a:srgbClr val="222222"/>
                          </a:solidFill>
                          <a:latin typeface="Microsoft YaHei"/>
                        </a:rPr>
                        <a:t>报价</a:t>
                      </a:r>
                      <a:endParaRPr sz="1000" b="0" dirty="0">
                        <a:solidFill>
                          <a:srgbClr val="222222"/>
                        </a:solidFill>
                        <a:latin typeface="Microsoft YaHe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Rounded Rectangle 11"/>
          <p:cNvSpPr/>
          <p:nvPr/>
        </p:nvSpPr>
        <p:spPr>
          <a:xfrm>
            <a:off x="502920" y="4526280"/>
            <a:ext cx="8138160" cy="411480"/>
          </a:xfrm>
          <a:prstGeom prst="roundRect">
            <a:avLst/>
          </a:prstGeom>
          <a:solidFill>
            <a:srgbClr val="FFF3E8"/>
          </a:solidFill>
          <a:ln w="15875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685800" y="4617720"/>
            <a:ext cx="7772400" cy="22860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ctr"/>
            <a:r>
              <a:rPr sz="1200" b="1">
                <a:solidFill>
                  <a:srgbClr val="FF6600"/>
                </a:solidFill>
                <a:latin typeface="Microsoft YaHei"/>
              </a:rPr>
              <a:t>基础本地化部署总价：60万/年（不含“数据额外同步开发”单独报价项）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480" y="164592"/>
            <a:ext cx="8321040" cy="38404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ctr"/>
            <a:r>
              <a:rPr sz="2000" b="1">
                <a:solidFill>
                  <a:srgbClr val="222222"/>
                </a:solidFill>
                <a:latin typeface="Microsoft YaHei"/>
              </a:rPr>
              <a:t>费用二：系统服务费用（两种方案）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21685" y="566928"/>
            <a:ext cx="2300630" cy="26161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ctr"/>
            <a:r>
              <a:rPr sz="1100" b="0" dirty="0">
                <a:solidFill>
                  <a:srgbClr val="666666"/>
                </a:solidFill>
                <a:latin typeface="Microsoft YaHei"/>
              </a:rPr>
              <a:t>“</a:t>
            </a:r>
            <a:r>
              <a:rPr sz="1100" b="0" dirty="0" err="1">
                <a:solidFill>
                  <a:srgbClr val="666666"/>
                </a:solidFill>
                <a:latin typeface="Microsoft YaHei"/>
              </a:rPr>
              <a:t>全服务模式”和“仅系统模式</a:t>
            </a:r>
            <a:r>
              <a:rPr sz="1100" b="0" dirty="0">
                <a:solidFill>
                  <a:srgbClr val="666666"/>
                </a:solidFill>
                <a:latin typeface="Microsoft YaHei"/>
              </a:rPr>
              <a:t>”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144837"/>
              </p:ext>
            </p:extLst>
          </p:nvPr>
        </p:nvGraphicFramePr>
        <p:xfrm>
          <a:off x="594360" y="959772"/>
          <a:ext cx="7955280" cy="2825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720">
                <a:tc>
                  <a:txBody>
                    <a:bodyPr/>
                    <a:lstStyle/>
                    <a:p>
                      <a:pPr algn="ctr"/>
                      <a:r>
                        <a:rPr sz="1100" b="1" dirty="0" err="1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对比项</a:t>
                      </a:r>
                      <a:endParaRPr sz="1100" b="1" dirty="0">
                        <a:solidFill>
                          <a:srgbClr val="22222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 dirty="0" err="1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方案一</a:t>
                      </a:r>
                      <a:endParaRPr sz="1100" b="1" dirty="0">
                        <a:solidFill>
                          <a:srgbClr val="22222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 dirty="0" err="1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方案二</a:t>
                      </a:r>
                      <a:r>
                        <a:rPr lang="zh-CN" altLang="en-US" sz="1100" b="1" dirty="0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（广本模式）</a:t>
                      </a:r>
                      <a:endParaRPr sz="1100" b="1" dirty="0">
                        <a:solidFill>
                          <a:srgbClr val="22222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497">
                <a:tc>
                  <a:txBody>
                    <a:bodyPr/>
                    <a:lstStyle/>
                    <a:p>
                      <a:pPr algn="l"/>
                      <a:r>
                        <a:rPr sz="1000" b="0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系统费用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0" dirty="0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5万/</a:t>
                      </a:r>
                      <a:r>
                        <a:rPr sz="1000" b="0" dirty="0" err="1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年</a:t>
                      </a:r>
                      <a:endParaRPr sz="1000" b="0" dirty="0">
                        <a:solidFill>
                          <a:srgbClr val="22222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0" dirty="0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20万/</a:t>
                      </a:r>
                      <a:r>
                        <a:rPr sz="1000" b="0" dirty="0" err="1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年</a:t>
                      </a:r>
                      <a:endParaRPr sz="1000" b="0" dirty="0">
                        <a:solidFill>
                          <a:srgbClr val="22222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62">
                <a:tc>
                  <a:txBody>
                    <a:bodyPr/>
                    <a:lstStyle/>
                    <a:p>
                      <a:pPr algn="l"/>
                      <a:r>
                        <a:rPr sz="1000" b="0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数据服务费用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0" dirty="0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4万/月（按12个月服务）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0" dirty="0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无该服务</a:t>
                      </a:r>
                      <a:endParaRPr sz="1000" b="0" dirty="0">
                        <a:solidFill>
                          <a:srgbClr val="22222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176">
                <a:tc>
                  <a:txBody>
                    <a:bodyPr/>
                    <a:lstStyle/>
                    <a:p>
                      <a:pPr algn="l"/>
                      <a:r>
                        <a:rPr sz="1000" b="0" dirty="0" err="1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年度费用</a:t>
                      </a:r>
                      <a:endParaRPr sz="1000" b="0" dirty="0">
                        <a:solidFill>
                          <a:srgbClr val="22222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0" dirty="0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53万/</a:t>
                      </a:r>
                      <a:r>
                        <a:rPr sz="1000" b="0" dirty="0" err="1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年</a:t>
                      </a:r>
                      <a:endParaRPr lang="en-US" sz="1000" b="0" dirty="0">
                        <a:solidFill>
                          <a:srgbClr val="22222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/>
                      <a:r>
                        <a:rPr sz="1000" b="0" dirty="0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（5万 + 4万x12）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0" dirty="0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20万/</a:t>
                      </a:r>
                      <a:r>
                        <a:rPr sz="1000" b="0" dirty="0" err="1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年</a:t>
                      </a:r>
                      <a:endParaRPr sz="1000" b="0" dirty="0">
                        <a:solidFill>
                          <a:srgbClr val="22222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370">
                <a:tc>
                  <a:txBody>
                    <a:bodyPr/>
                    <a:lstStyle/>
                    <a:p>
                      <a:pPr algn="l"/>
                      <a:r>
                        <a:rPr sz="1000" b="0" dirty="0" err="1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适用场景</a:t>
                      </a:r>
                      <a:endParaRPr sz="1000" b="0" dirty="0">
                        <a:solidFill>
                          <a:srgbClr val="22222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0" dirty="0" err="1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希望持续由我方提供数据更新与运营支持</a:t>
                      </a:r>
                      <a:endParaRPr sz="1000" b="0" dirty="0">
                        <a:solidFill>
                          <a:srgbClr val="22222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0" dirty="0" err="1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客户有自有数据团队，主要使用系统能力</a:t>
                      </a:r>
                      <a:endParaRPr sz="1000" b="0" dirty="0">
                        <a:solidFill>
                          <a:srgbClr val="22222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81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000" b="0" kern="1200" dirty="0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备注</a:t>
                      </a:r>
                      <a:endParaRPr sz="1000" b="0" kern="1200" dirty="0">
                        <a:solidFill>
                          <a:srgbClr val="22222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0" dirty="0" err="1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服务更完整，维护压力更低</a:t>
                      </a:r>
                      <a:endParaRPr sz="1000" b="0" dirty="0">
                        <a:solidFill>
                          <a:srgbClr val="22222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0" dirty="0" err="1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成本更可控，但需自建数据更新能力</a:t>
                      </a:r>
                      <a:endParaRPr sz="1000" b="0" dirty="0">
                        <a:solidFill>
                          <a:srgbClr val="22222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1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050" b="1" kern="1200" dirty="0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总计</a:t>
                      </a:r>
                      <a:endParaRPr sz="1050" b="1" kern="1200" dirty="0">
                        <a:solidFill>
                          <a:srgbClr val="22222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53</a:t>
                      </a:r>
                      <a:r>
                        <a:rPr lang="zh-CN" altLang="en-US" sz="1050" b="1" dirty="0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万</a:t>
                      </a:r>
                      <a:r>
                        <a:rPr lang="en-US" altLang="zh-CN" sz="1050" b="1" dirty="0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CN" altLang="en-US" sz="1050" b="1" dirty="0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年</a:t>
                      </a:r>
                      <a:endParaRPr sz="1050" b="1" dirty="0">
                        <a:solidFill>
                          <a:srgbClr val="22222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</a:t>
                      </a:r>
                      <a:r>
                        <a:rPr lang="zh-CN" altLang="en-US" sz="1050" b="1" dirty="0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万</a:t>
                      </a:r>
                      <a:r>
                        <a:rPr lang="en-US" altLang="zh-CN" sz="1050" b="1" dirty="0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CN" altLang="en-US" sz="1050" b="1" dirty="0">
                          <a:solidFill>
                            <a:srgbClr val="22222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年</a:t>
                      </a:r>
                      <a:endParaRPr sz="1050" b="1" dirty="0">
                        <a:solidFill>
                          <a:srgbClr val="22222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542704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594360" y="4032703"/>
            <a:ext cx="7955279" cy="658368"/>
          </a:xfrm>
          <a:prstGeom prst="roundRect">
            <a:avLst/>
          </a:prstGeom>
          <a:solidFill>
            <a:srgbClr val="EAF2FB"/>
          </a:solidFill>
          <a:ln w="1524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777239" y="4251361"/>
            <a:ext cx="7589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</a:pPr>
            <a:r>
              <a:rPr sz="1100" dirty="0">
                <a:solidFill>
                  <a:srgbClr val="222222"/>
                </a:solidFill>
                <a:latin typeface="Microsoft YaHei"/>
              </a:rPr>
              <a:t>解读：如希望“</a:t>
            </a:r>
            <a:r>
              <a:rPr sz="1100" dirty="0" err="1">
                <a:solidFill>
                  <a:srgbClr val="222222"/>
                </a:solidFill>
                <a:latin typeface="Microsoft YaHei"/>
              </a:rPr>
              <a:t>少投入人力、快形成稳定运营</a:t>
            </a:r>
            <a:r>
              <a:rPr sz="1100" dirty="0">
                <a:solidFill>
                  <a:srgbClr val="222222"/>
                </a:solidFill>
                <a:latin typeface="Microsoft YaHei"/>
              </a:rPr>
              <a:t>”，</a:t>
            </a:r>
            <a:r>
              <a:rPr sz="1100" dirty="0" err="1">
                <a:solidFill>
                  <a:srgbClr val="222222"/>
                </a:solidFill>
                <a:latin typeface="Microsoft YaHei"/>
              </a:rPr>
              <a:t>优先看方案一；如果已具备数据维护团队，方案二更经济</a:t>
            </a:r>
            <a:endParaRPr sz="1100" dirty="0">
              <a:solidFill>
                <a:srgbClr val="222222"/>
              </a:solidFill>
              <a:latin typeface="Microsoft YaHe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480" y="959721"/>
            <a:ext cx="8321040" cy="38404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ctr"/>
            <a:r>
              <a:rPr sz="2000" b="1">
                <a:solidFill>
                  <a:srgbClr val="222222"/>
                </a:solidFill>
                <a:latin typeface="Microsoft YaHei"/>
              </a:rPr>
              <a:t>费用三：功能开发费用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1480" y="1362057"/>
            <a:ext cx="8321040" cy="237744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ctr"/>
            <a:r>
              <a:rPr sz="1100" b="0" dirty="0" err="1">
                <a:solidFill>
                  <a:srgbClr val="666666"/>
                </a:solidFill>
                <a:latin typeface="Microsoft YaHei"/>
              </a:rPr>
              <a:t>用于满足客户新增需求，属于一次性开发投入</a:t>
            </a:r>
            <a:endParaRPr sz="1100" b="0" dirty="0">
              <a:solidFill>
                <a:srgbClr val="666666"/>
              </a:solidFill>
              <a:latin typeface="Microsoft YaHe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521251"/>
              </p:ext>
            </p:extLst>
          </p:nvPr>
        </p:nvGraphicFramePr>
        <p:xfrm>
          <a:off x="777240" y="1785068"/>
          <a:ext cx="758952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1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1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solidFill>
                            <a:srgbClr val="222222"/>
                          </a:solidFill>
                          <a:latin typeface="Microsoft YaHei"/>
                        </a:rPr>
                        <a:t>需求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 dirty="0" err="1">
                          <a:solidFill>
                            <a:srgbClr val="222222"/>
                          </a:solidFill>
                          <a:latin typeface="Microsoft YaHei"/>
                        </a:rPr>
                        <a:t>功能说明</a:t>
                      </a:r>
                      <a:endParaRPr sz="1100" b="1" dirty="0">
                        <a:solidFill>
                          <a:srgbClr val="222222"/>
                        </a:solidFill>
                        <a:latin typeface="Microsoft YaHe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solidFill>
                            <a:srgbClr val="222222"/>
                          </a:solidFill>
                          <a:latin typeface="Microsoft YaHei"/>
                        </a:rPr>
                        <a:t>交付周期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solidFill>
                            <a:srgbClr val="222222"/>
                          </a:solidFill>
                          <a:latin typeface="Microsoft YaHei"/>
                        </a:rPr>
                        <a:t>费用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sz="1000" b="0">
                          <a:solidFill>
                            <a:srgbClr val="222222"/>
                          </a:solidFill>
                          <a:latin typeface="Microsoft YaHei"/>
                        </a:rPr>
                        <a:t>需求A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0">
                          <a:solidFill>
                            <a:srgbClr val="222222"/>
                          </a:solidFill>
                          <a:latin typeface="Microsoft YaHei"/>
                        </a:rPr>
                        <a:t>媒体标签自定义标注（含权限与审计）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0">
                          <a:solidFill>
                            <a:srgbClr val="222222"/>
                          </a:solidFill>
                          <a:latin typeface="Microsoft YaHei"/>
                        </a:rPr>
                        <a:t>2周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0">
                          <a:solidFill>
                            <a:srgbClr val="222222"/>
                          </a:solidFill>
                          <a:latin typeface="Microsoft YaHei"/>
                        </a:rPr>
                        <a:t>3万元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sz="1000" b="0">
                          <a:solidFill>
                            <a:srgbClr val="222222"/>
                          </a:solidFill>
                          <a:latin typeface="Microsoft YaHei"/>
                        </a:rPr>
                        <a:t>需求B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0">
                          <a:solidFill>
                            <a:srgbClr val="222222"/>
                          </a:solidFill>
                          <a:latin typeface="Microsoft YaHei"/>
                        </a:rPr>
                        <a:t>媒体人动态更新看板（按天更新）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0">
                          <a:solidFill>
                            <a:srgbClr val="222222"/>
                          </a:solidFill>
                          <a:latin typeface="Microsoft YaHei"/>
                        </a:rPr>
                        <a:t>2周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0">
                          <a:solidFill>
                            <a:srgbClr val="222222"/>
                          </a:solidFill>
                          <a:latin typeface="Microsoft YaHei"/>
                        </a:rPr>
                        <a:t>2万元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solidFill>
                            <a:srgbClr val="222222"/>
                          </a:solidFill>
                          <a:latin typeface="Microsoft YaHei"/>
                        </a:rPr>
                        <a:t>合计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b="1">
                          <a:solidFill>
                            <a:srgbClr val="222222"/>
                          </a:solidFill>
                          <a:latin typeface="Microsoft YaHei"/>
                        </a:rPr>
                        <a:t>两项功能串行交付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solidFill>
                            <a:srgbClr val="222222"/>
                          </a:solidFill>
                          <a:latin typeface="Microsoft YaHei"/>
                        </a:rPr>
                        <a:t>共4周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 dirty="0">
                          <a:solidFill>
                            <a:srgbClr val="222222"/>
                          </a:solidFill>
                          <a:latin typeface="Microsoft YaHei"/>
                        </a:rPr>
                        <a:t>5万元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321368" y="1894020"/>
            <a:ext cx="2161699" cy="784384"/>
          </a:xfrm>
          <a:prstGeom prst="rect">
            <a:avLst/>
          </a:prstGeom>
          <a:noFill/>
          <a:ln w="9525">
            <a:solidFill>
              <a:schemeClr val="tx1"/>
            </a:solidFill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kumimoji="1"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6725" y="1513972"/>
            <a:ext cx="8209121" cy="2339816"/>
          </a:xfrm>
          <a:prstGeom prst="rect">
            <a:avLst/>
          </a:prstGeom>
          <a:noFill/>
          <a:ln w="12700" cmpd="sng">
            <a:solidFill>
              <a:srgbClr val="C00000"/>
            </a:solidFill>
            <a:prstDash val="solid"/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kumimoji="1"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平行四边形 7"/>
          <p:cNvSpPr/>
          <p:nvPr/>
        </p:nvSpPr>
        <p:spPr>
          <a:xfrm flipH="1">
            <a:off x="3162358" y="2691383"/>
            <a:ext cx="2583648" cy="165662"/>
          </a:xfrm>
          <a:prstGeom prst="parallelogram">
            <a:avLst>
              <a:gd name="adj" fmla="val 106461"/>
            </a:avLst>
          </a:prstGeom>
          <a:noFill/>
          <a:ln w="12700">
            <a:solidFill>
              <a:schemeClr val="tx1"/>
            </a:solidFill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kumimoji="1"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14376" y="2857045"/>
            <a:ext cx="2431634" cy="919154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25000"/>
              </a:lnSpc>
            </a:pPr>
            <a:endParaRPr kumimoji="1" lang="en-US" altLang="zh-CN" sz="1200" b="1" spc="267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endParaRPr kumimoji="1" lang="en-US" altLang="zh-CN" sz="1200" b="1" spc="267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平行四边形 9"/>
          <p:cNvSpPr/>
          <p:nvPr/>
        </p:nvSpPr>
        <p:spPr>
          <a:xfrm rot="5400000">
            <a:off x="2695960" y="3157786"/>
            <a:ext cx="1084814" cy="152015"/>
          </a:xfrm>
          <a:prstGeom prst="parallelogram">
            <a:avLst>
              <a:gd name="adj" fmla="val 97409"/>
            </a:avLst>
          </a:prstGeom>
          <a:noFill/>
          <a:ln w="12700">
            <a:solidFill>
              <a:schemeClr val="tx1"/>
            </a:solidFill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kumimoji="1"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02533" y="3309180"/>
            <a:ext cx="1433918" cy="1987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7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大数据导出维护方案</a:t>
            </a:r>
          </a:p>
        </p:txBody>
      </p:sp>
      <p:sp>
        <p:nvSpPr>
          <p:cNvPr id="12" name="矩形 11"/>
          <p:cNvSpPr/>
          <p:nvPr/>
        </p:nvSpPr>
        <p:spPr>
          <a:xfrm>
            <a:off x="3871288" y="1593268"/>
            <a:ext cx="994462" cy="667721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25000"/>
              </a:lnSpc>
            </a:pPr>
            <a:r>
              <a:rPr kumimoji="1" lang="zh-CN" altLang="en-US" sz="67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大数据导向</a:t>
            </a:r>
            <a:endParaRPr kumimoji="1" lang="en-US" altLang="zh-CN" sz="67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kumimoji="1" lang="zh-CN" altLang="en-US" sz="1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媒体价值评估</a:t>
            </a:r>
            <a:endParaRPr kumimoji="1" lang="en-US" altLang="zh-CN" sz="105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kumimoji="1" lang="en-US" altLang="zh-CN" sz="7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kumimoji="1" lang="zh-CN" altLang="en-US" sz="7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粉丝价值评估</a:t>
            </a:r>
            <a:endParaRPr kumimoji="1" lang="en-US" altLang="zh-CN" sz="7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kumimoji="1" lang="en-US" altLang="zh-CN" sz="7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kumimoji="1" lang="zh-CN" altLang="en-US" sz="7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传播价值评估</a:t>
            </a:r>
            <a:endParaRPr kumimoji="1" lang="en-US" altLang="zh-CN" sz="7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26023" y="2838864"/>
            <a:ext cx="1421828" cy="1987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7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更新媒体维护数据</a:t>
            </a:r>
          </a:p>
        </p:txBody>
      </p:sp>
      <p:sp>
        <p:nvSpPr>
          <p:cNvPr id="14" name="矩形 13"/>
          <p:cNvSpPr/>
          <p:nvPr/>
        </p:nvSpPr>
        <p:spPr>
          <a:xfrm>
            <a:off x="697881" y="2797534"/>
            <a:ext cx="1132893" cy="668547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25000"/>
              </a:lnSpc>
            </a:pPr>
            <a:r>
              <a:rPr kumimoji="1" lang="zh-CN" altLang="en-US" sz="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大数据导向</a:t>
            </a:r>
            <a:endParaRPr kumimoji="1" lang="en-US" altLang="zh-CN" sz="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kumimoji="1" lang="zh-CN" altLang="en-US" sz="9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媒体智能管理</a:t>
            </a:r>
            <a:endParaRPr kumimoji="1" lang="en-US" altLang="zh-CN" sz="9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kumimoji="1" lang="en-US" altLang="zh-CN" sz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kumimoji="1" lang="zh-CN" altLang="en-US" sz="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7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标签管理，多维度筛选</a:t>
            </a:r>
            <a:endParaRPr kumimoji="1" lang="en-US" altLang="zh-CN" sz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7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动态更新媒体友好状态</a:t>
            </a:r>
            <a:endParaRPr kumimoji="1" lang="en-US" altLang="zh-CN" sz="7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90356" y="3412287"/>
            <a:ext cx="775844" cy="293918"/>
          </a:xfrm>
          <a:prstGeom prst="rect">
            <a:avLst/>
          </a:prstGeom>
          <a:solidFill>
            <a:srgbClr val="C0000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媒体精细化</a:t>
            </a:r>
            <a:endParaRPr lang="en-US" altLang="zh-CN" sz="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4156204" y="3393387"/>
            <a:ext cx="218320" cy="293918"/>
          </a:xfrm>
          <a:prstGeom prst="leftBrace">
            <a:avLst>
              <a:gd name="adj1" fmla="val 8333"/>
              <a:gd name="adj2" fmla="val 53241"/>
            </a:avLst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23224" y="2863124"/>
            <a:ext cx="2431635" cy="495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kumimoji="1" lang="zh-CN" altLang="en-US" sz="900" b="1" spc="26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数字化资源管理</a:t>
            </a:r>
            <a:endParaRPr kumimoji="1" lang="en-US" altLang="zh-CN" sz="900" b="1" spc="267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kumimoji="1" lang="zh-CN" altLang="en-US" sz="1200" b="1" spc="26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媒体资源库</a:t>
            </a:r>
            <a:endParaRPr kumimoji="1" lang="en-US" altLang="zh-CN" sz="1200" b="1" spc="267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383048" y="3338836"/>
            <a:ext cx="1237390" cy="169016"/>
          </a:xfrm>
          <a:prstGeom prst="rect">
            <a:avLst/>
          </a:prstGeom>
          <a:solidFill>
            <a:srgbClr val="C0000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媒体信息采集更新</a:t>
            </a:r>
          </a:p>
        </p:txBody>
      </p:sp>
      <p:sp>
        <p:nvSpPr>
          <p:cNvPr id="19" name="矩形 18"/>
          <p:cNvSpPr/>
          <p:nvPr/>
        </p:nvSpPr>
        <p:spPr>
          <a:xfrm>
            <a:off x="4383048" y="3559246"/>
            <a:ext cx="1237390" cy="169016"/>
          </a:xfrm>
          <a:prstGeom prst="rect">
            <a:avLst/>
          </a:prstGeom>
          <a:solidFill>
            <a:srgbClr val="C0000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媒体标签化设定</a:t>
            </a:r>
          </a:p>
        </p:txBody>
      </p:sp>
      <p:sp>
        <p:nvSpPr>
          <p:cNvPr id="20" name="矩形 19"/>
          <p:cNvSpPr/>
          <p:nvPr/>
        </p:nvSpPr>
        <p:spPr>
          <a:xfrm>
            <a:off x="7042320" y="2902172"/>
            <a:ext cx="1416398" cy="698048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25000"/>
              </a:lnSpc>
            </a:pPr>
            <a:r>
              <a:rPr kumimoji="1" lang="zh-CN" altLang="en-US" sz="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大数据导向</a:t>
            </a:r>
            <a:endParaRPr kumimoji="1" lang="en-US" altLang="zh-CN" sz="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kumimoji="1" lang="zh-CN" altLang="en-US" sz="1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媒体合作管理</a:t>
            </a:r>
            <a:endParaRPr kumimoji="1" lang="en-US" altLang="zh-CN" sz="105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kumimoji="1" lang="en-US" altLang="zh-CN" sz="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kumimoji="1" lang="zh-CN" altLang="en-US" sz="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媒体线上互动</a:t>
            </a:r>
            <a:endParaRPr kumimoji="1" lang="en-US" altLang="zh-CN" sz="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kumimoji="1" lang="en-US" altLang="zh-CN" sz="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kumimoji="1" lang="zh-CN" altLang="en-US" sz="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线上内容中心</a:t>
            </a:r>
            <a:endParaRPr kumimoji="1" lang="en-US" altLang="zh-CN" sz="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8895" y="1908657"/>
            <a:ext cx="1916444" cy="650768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kumimoji="1" lang="zh-CN" altLang="en-US" sz="1200" b="1" spc="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媒体资源管理</a:t>
            </a:r>
            <a:endParaRPr kumimoji="1" lang="en-US" altLang="zh-CN" sz="1200" b="1" spc="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1200" b="1" spc="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集团</a:t>
            </a:r>
            <a:r>
              <a:rPr kumimoji="1" lang="zh-CN" altLang="en-US" sz="1600" b="1" spc="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内循环系统</a:t>
            </a:r>
            <a:endParaRPr kumimoji="1" lang="en-US" altLang="zh-CN" sz="1200" spc="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307966" y="4291628"/>
            <a:ext cx="2423120" cy="514868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kumimoji="1"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364196" y="4352930"/>
            <a:ext cx="507092" cy="388883"/>
          </a:xfrm>
          <a:prstGeom prst="rect">
            <a:avLst/>
          </a:prstGeom>
          <a:solidFill>
            <a:srgbClr val="C00000"/>
          </a:solidFill>
          <a:ln w="28575">
            <a:solidFill>
              <a:schemeClr val="bg1"/>
            </a:solidFill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25000"/>
              </a:lnSpc>
            </a:pPr>
            <a:r>
              <a:rPr kumimoji="1" lang="zh-CN" altLang="en-US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舆情</a:t>
            </a:r>
            <a:endParaRPr kumimoji="1" lang="en-US" altLang="zh-CN" sz="9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kumimoji="1" lang="zh-CN" altLang="en-US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监测</a:t>
            </a:r>
            <a:endParaRPr kumimoji="1" lang="en-US" altLang="zh-CN" sz="9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966188" y="4352930"/>
            <a:ext cx="507092" cy="388883"/>
          </a:xfrm>
          <a:prstGeom prst="rect">
            <a:avLst/>
          </a:prstGeom>
          <a:solidFill>
            <a:srgbClr val="C00000"/>
          </a:solidFill>
          <a:ln w="28575">
            <a:solidFill>
              <a:schemeClr val="bg1"/>
            </a:solidFill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25000"/>
              </a:lnSpc>
            </a:pPr>
            <a:r>
              <a:rPr kumimoji="1" lang="zh-CN" altLang="en-US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公关</a:t>
            </a:r>
            <a:endParaRPr kumimoji="1" lang="en-US" altLang="zh-CN" sz="9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kumimoji="1" lang="zh-CN" altLang="en-US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</a:t>
            </a:r>
            <a:endParaRPr kumimoji="1" lang="en-US" altLang="zh-CN" sz="9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68180" y="4352930"/>
            <a:ext cx="507092" cy="388883"/>
          </a:xfrm>
          <a:prstGeom prst="rect">
            <a:avLst/>
          </a:prstGeom>
          <a:solidFill>
            <a:srgbClr val="C00000"/>
          </a:solidFill>
          <a:ln w="28575">
            <a:solidFill>
              <a:schemeClr val="bg1"/>
            </a:solidFill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25000"/>
              </a:lnSpc>
            </a:pPr>
            <a:r>
              <a:rPr kumimoji="1" lang="zh-CN" altLang="en-US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公关</a:t>
            </a:r>
            <a:endParaRPr kumimoji="1" lang="en-US" altLang="zh-CN" sz="9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kumimoji="1" lang="zh-CN" altLang="en-US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endParaRPr kumimoji="1" lang="en-US" altLang="zh-CN" sz="9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70170" y="4352930"/>
            <a:ext cx="507092" cy="388883"/>
          </a:xfrm>
          <a:prstGeom prst="rect">
            <a:avLst/>
          </a:prstGeom>
          <a:solidFill>
            <a:srgbClr val="C00000"/>
          </a:solidFill>
          <a:ln w="28575">
            <a:solidFill>
              <a:schemeClr val="bg1"/>
            </a:solidFill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25000"/>
              </a:lnSpc>
            </a:pPr>
            <a:r>
              <a:rPr kumimoji="1" lang="zh-CN" altLang="en-US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</a:t>
            </a:r>
            <a:endParaRPr kumimoji="1" lang="en-US" altLang="zh-CN" sz="9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kumimoji="1" lang="zh-CN" altLang="en-US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endParaRPr kumimoji="1" lang="en-US" altLang="zh-CN" sz="9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上箭头 26"/>
          <p:cNvSpPr/>
          <p:nvPr/>
        </p:nvSpPr>
        <p:spPr>
          <a:xfrm>
            <a:off x="4416169" y="3875099"/>
            <a:ext cx="115837" cy="343137"/>
          </a:xfrm>
          <a:prstGeom prst="upArrow">
            <a:avLst>
              <a:gd name="adj1" fmla="val 50000"/>
              <a:gd name="adj2" fmla="val 121743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kumimoji="1"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上箭头 27"/>
          <p:cNvSpPr/>
          <p:nvPr/>
        </p:nvSpPr>
        <p:spPr>
          <a:xfrm rot="10800000" flipH="1">
            <a:off x="4531151" y="3894823"/>
            <a:ext cx="115837" cy="343137"/>
          </a:xfrm>
          <a:prstGeom prst="upArrow">
            <a:avLst>
              <a:gd name="adj1" fmla="val 50000"/>
              <a:gd name="adj2" fmla="val 121743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kumimoji="1"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721939" y="3928839"/>
            <a:ext cx="1045973" cy="337185"/>
          </a:xfrm>
          <a:prstGeom prst="rect">
            <a:avLst/>
          </a:prstGeom>
          <a:noFill/>
          <a:ln>
            <a:solidFill>
              <a:srgbClr val="7F7F7F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" b="1" spc="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传播</a:t>
            </a:r>
            <a:endParaRPr kumimoji="1" lang="en-US" altLang="zh-CN" sz="800" b="1" spc="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800" b="1" spc="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媒体策略产出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295245" y="3913047"/>
            <a:ext cx="1045973" cy="337185"/>
          </a:xfrm>
          <a:prstGeom prst="rect">
            <a:avLst/>
          </a:prstGeom>
          <a:noFill/>
          <a:ln>
            <a:solidFill>
              <a:srgbClr val="7F7F7F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" b="1" spc="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关传播效果</a:t>
            </a:r>
            <a:endParaRPr kumimoji="1" lang="en-US" altLang="zh-CN" sz="800" b="1" spc="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800" b="1" spc="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反馈更新资源库</a:t>
            </a:r>
          </a:p>
        </p:txBody>
      </p:sp>
      <p:sp>
        <p:nvSpPr>
          <p:cNvPr id="31" name="矩形 30"/>
          <p:cNvSpPr/>
          <p:nvPr/>
        </p:nvSpPr>
        <p:spPr>
          <a:xfrm>
            <a:off x="466519" y="3853890"/>
            <a:ext cx="8208912" cy="971588"/>
          </a:xfrm>
          <a:prstGeom prst="rect">
            <a:avLst/>
          </a:prstGeom>
          <a:noFill/>
          <a:ln w="12700" cmpd="sng">
            <a:solidFill>
              <a:srgbClr val="C00000"/>
            </a:solidFill>
            <a:prstDash val="solid"/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kumimoji="1"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128454" y="4098384"/>
            <a:ext cx="1637467" cy="482405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sz="1200" b="1" spc="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媒体资源管理</a:t>
            </a:r>
            <a:endParaRPr kumimoji="1" lang="en-US" altLang="zh-CN" sz="1200" b="1" spc="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1600" b="1" spc="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外部资源输入</a:t>
            </a:r>
            <a:endParaRPr kumimoji="1" lang="en-US" altLang="zh-CN" sz="1600" b="1" spc="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1206647" y="2678452"/>
            <a:ext cx="20465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1206647" y="2678452"/>
            <a:ext cx="0" cy="8764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/>
          <p:nvPr/>
        </p:nvCxnSpPr>
        <p:spPr>
          <a:xfrm rot="10800000">
            <a:off x="1136535" y="3482342"/>
            <a:ext cx="2011561" cy="12805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等腰三角形 35"/>
          <p:cNvSpPr/>
          <p:nvPr/>
        </p:nvSpPr>
        <p:spPr>
          <a:xfrm rot="16200000">
            <a:off x="2186912" y="3559569"/>
            <a:ext cx="113123" cy="78145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等腰三角形 36"/>
          <p:cNvSpPr/>
          <p:nvPr/>
        </p:nvSpPr>
        <p:spPr>
          <a:xfrm rot="16200000" flipH="1" flipV="1">
            <a:off x="2244957" y="2645854"/>
            <a:ext cx="113123" cy="78145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等腰三角形 81"/>
          <p:cNvSpPr/>
          <p:nvPr/>
        </p:nvSpPr>
        <p:spPr>
          <a:xfrm rot="10800000" flipH="1" flipV="1">
            <a:off x="3253238" y="2489473"/>
            <a:ext cx="126818" cy="69707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等腰三角形 81"/>
          <p:cNvSpPr/>
          <p:nvPr/>
        </p:nvSpPr>
        <p:spPr>
          <a:xfrm rot="10800000" flipH="1">
            <a:off x="5420965" y="2436250"/>
            <a:ext cx="126818" cy="69707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等腰三角形 81"/>
          <p:cNvSpPr/>
          <p:nvPr/>
        </p:nvSpPr>
        <p:spPr>
          <a:xfrm rot="16200000" flipH="1" flipV="1">
            <a:off x="3553184" y="1860213"/>
            <a:ext cx="113123" cy="78145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等腰三角形 81"/>
          <p:cNvSpPr/>
          <p:nvPr/>
        </p:nvSpPr>
        <p:spPr>
          <a:xfrm rot="16200000" flipH="1" flipV="1">
            <a:off x="5215601" y="1860214"/>
            <a:ext cx="113123" cy="78145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835344" y="1850003"/>
            <a:ext cx="481303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大数据导出邀请名单</a:t>
            </a:r>
          </a:p>
        </p:txBody>
      </p:sp>
      <p:sp>
        <p:nvSpPr>
          <p:cNvPr id="43" name="矩形 42"/>
          <p:cNvSpPr/>
          <p:nvPr/>
        </p:nvSpPr>
        <p:spPr>
          <a:xfrm>
            <a:off x="5487908" y="1835757"/>
            <a:ext cx="24210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更新媒体活动数据</a:t>
            </a:r>
          </a:p>
        </p:txBody>
      </p:sp>
      <p:cxnSp>
        <p:nvCxnSpPr>
          <p:cNvPr id="44" name="直接箭头连接符 3"/>
          <p:cNvCxnSpPr/>
          <p:nvPr/>
        </p:nvCxnSpPr>
        <p:spPr>
          <a:xfrm flipH="1" flipV="1">
            <a:off x="5746909" y="2835272"/>
            <a:ext cx="2092429" cy="12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/>
          <p:cNvCxnSpPr/>
          <p:nvPr/>
        </p:nvCxnSpPr>
        <p:spPr>
          <a:xfrm rot="10800000" flipH="1">
            <a:off x="5746910" y="3587841"/>
            <a:ext cx="2011561" cy="12805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等腰三角形 15"/>
          <p:cNvSpPr/>
          <p:nvPr/>
        </p:nvSpPr>
        <p:spPr>
          <a:xfrm rot="5400000" flipH="1">
            <a:off x="6578864" y="3666476"/>
            <a:ext cx="113123" cy="78145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等腰三角形 81"/>
          <p:cNvSpPr/>
          <p:nvPr/>
        </p:nvSpPr>
        <p:spPr>
          <a:xfrm rot="5400000" flipV="1">
            <a:off x="6584635" y="2783588"/>
            <a:ext cx="113123" cy="78145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400000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连接符 6"/>
          <p:cNvCxnSpPr/>
          <p:nvPr/>
        </p:nvCxnSpPr>
        <p:spPr>
          <a:xfrm flipV="1">
            <a:off x="7839338" y="2835700"/>
            <a:ext cx="0" cy="8764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5829024" y="3466777"/>
            <a:ext cx="1433918" cy="1987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7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大数据导出合作方案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5832113" y="2881926"/>
            <a:ext cx="1421828" cy="1987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7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更新媒体合作数据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404336" y="811027"/>
            <a:ext cx="8271510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以大数据驱动，数字化技术工具赋能，建立集团“资源</a:t>
            </a:r>
            <a:r>
              <a:rPr lang="en-US" altLang="zh-CN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管理</a:t>
            </a:r>
            <a:r>
              <a:rPr lang="en-US" altLang="zh-CN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应用”一体的生态化管理体系，打造数字化时代媒体管理领域领先优势</a:t>
            </a:r>
          </a:p>
        </p:txBody>
      </p:sp>
      <p:sp>
        <p:nvSpPr>
          <p:cNvPr id="52" name="PA_文本框 6"/>
          <p:cNvSpPr txBox="1"/>
          <p:nvPr>
            <p:custDataLst>
              <p:tags r:id="rId1"/>
            </p:custDataLst>
          </p:nvPr>
        </p:nvSpPr>
        <p:spPr>
          <a:xfrm>
            <a:off x="786788" y="22558"/>
            <a:ext cx="5803890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ts val="47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800" b="1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OCKCE+å¾®è½¯é�»"/>
              </a:defRPr>
            </a:lvl1pPr>
          </a:lstStyle>
          <a:p>
            <a:r>
              <a:rPr lang="zh-CN" altLang="en-US" sz="2400" dirty="0"/>
              <a:t>媒体数字化管理转型总思路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本框 63"/>
          <p:cNvSpPr txBox="1"/>
          <p:nvPr/>
        </p:nvSpPr>
        <p:spPr>
          <a:xfrm>
            <a:off x="113243" y="4886053"/>
            <a:ext cx="2376332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影响力排行榜参考平台：新榜及权威平台报告</a:t>
            </a:r>
          </a:p>
        </p:txBody>
      </p:sp>
      <p:sp>
        <p:nvSpPr>
          <p:cNvPr id="65" name="TextBox 4"/>
          <p:cNvSpPr txBox="1">
            <a:spLocks noChangeArrowheads="1"/>
          </p:cNvSpPr>
          <p:nvPr/>
        </p:nvSpPr>
        <p:spPr bwMode="auto">
          <a:xfrm>
            <a:off x="794324" y="2538"/>
            <a:ext cx="8757473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ts val="47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800" b="1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OCKCE+å¾®è½¯é�»"/>
              </a:defRPr>
            </a:lvl1pPr>
          </a:lstStyle>
          <a:p>
            <a:r>
              <a:rPr lang="zh-CN" altLang="en-US" sz="2400" dirty="0">
                <a:sym typeface="微软雅黑" panose="020B0503020204020204" pitchFamily="34" charset="-122"/>
              </a:rPr>
              <a:t>媒体平台影响力评定标准</a:t>
            </a:r>
          </a:p>
        </p:txBody>
      </p:sp>
      <p:sp>
        <p:nvSpPr>
          <p:cNvPr id="9" name="iṧľiḓé"/>
          <p:cNvSpPr txBox="1"/>
          <p:nvPr/>
        </p:nvSpPr>
        <p:spPr>
          <a:xfrm>
            <a:off x="1995624" y="958177"/>
            <a:ext cx="5153660" cy="368935"/>
          </a:xfrm>
          <a:prstGeom prst="rect">
            <a:avLst/>
          </a:prstGeom>
          <a:solidFill>
            <a:srgbClr val="C00000"/>
          </a:solidFill>
        </p:spPr>
        <p:txBody>
          <a:bodyPr wrap="none" lIns="90000" rIns="46800" bIns="46800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媒体影响力分级：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【A+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＞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【A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＞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【B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28613" y="2299785"/>
            <a:ext cx="1214914" cy="2065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评定标准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融媒体影响力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分级标准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全国、直辖市、省内发行超过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万份，具有新闻权威性、话语权和影响力</a:t>
            </a:r>
            <a:endParaRPr lang="en-US" altLang="zh-CN" sz="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所在区域内发行量超过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万份</a:t>
            </a:r>
            <a:endParaRPr lang="en-US" altLang="zh-CN" sz="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所在区域内发行量超过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万份</a:t>
            </a:r>
            <a:endParaRPr lang="en-US" altLang="zh-CN" sz="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733901" y="1667801"/>
            <a:ext cx="404813" cy="753904"/>
            <a:chOff x="1541" y="3581"/>
            <a:chExt cx="850" cy="1583"/>
          </a:xfrm>
        </p:grpSpPr>
        <p:pic>
          <p:nvPicPr>
            <p:cNvPr id="2" name="图片 1" descr="32313534303335343b32313534303334313bd0c2cec5b1a8d6bd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41" y="3581"/>
              <a:ext cx="850" cy="866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571" y="4391"/>
              <a:ext cx="789" cy="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报纸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511141" y="2299785"/>
            <a:ext cx="1214914" cy="1372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评定标准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实体刊发行量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分级标准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发行量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万册以上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-A+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</a:t>
            </a:r>
            <a:endParaRPr lang="en-US" altLang="zh-CN" sz="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发行量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5-10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万册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-A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</a:t>
            </a:r>
            <a:endParaRPr lang="en-US" altLang="zh-CN" sz="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发行量其他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-B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1848803" y="1600174"/>
            <a:ext cx="550069" cy="683419"/>
            <a:chOff x="3850" y="3327"/>
            <a:chExt cx="1155" cy="1435"/>
          </a:xfrm>
        </p:grpSpPr>
        <p:pic>
          <p:nvPicPr>
            <p:cNvPr id="3" name="图片 2" descr="343435383034383b343533303233393bd4d3d6be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50" y="3327"/>
              <a:ext cx="1133" cy="1134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4043" y="4279"/>
              <a:ext cx="9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报刊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693670" y="2299785"/>
            <a:ext cx="1214914" cy="991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评定标准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收视率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分级标准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央视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-A+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</a:t>
            </a:r>
            <a:endParaRPr lang="en-US" altLang="zh-CN" sz="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主流卫视类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-A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</a:t>
            </a:r>
            <a:endParaRPr lang="en-US" altLang="zh-CN" sz="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031331" y="1600174"/>
            <a:ext cx="539591" cy="821531"/>
            <a:chOff x="6469" y="3327"/>
            <a:chExt cx="1133" cy="1725"/>
          </a:xfrm>
        </p:grpSpPr>
        <p:pic>
          <p:nvPicPr>
            <p:cNvPr id="4" name="图片 3" descr="343435383034383b343532353734393bb5e7cad3b4abc3bd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69" y="3327"/>
              <a:ext cx="1133" cy="1134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6637" y="4279"/>
              <a:ext cx="797" cy="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电视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865245" y="2299785"/>
            <a:ext cx="1214914" cy="991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评定标准</a:t>
            </a:r>
            <a:r>
              <a:rPr lang="zh-CN" altLang="en-US" sz="7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收听率</a:t>
            </a:r>
            <a:endParaRPr lang="en-US" altLang="zh-CN" sz="9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分级标准</a:t>
            </a:r>
            <a:r>
              <a:rPr lang="zh-CN" altLang="en-US" sz="7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7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全国类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-A+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</a:t>
            </a:r>
            <a:endParaRPr lang="en-US" altLang="zh-CN" sz="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重点省市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-A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</a:t>
            </a:r>
            <a:endParaRPr lang="en-US" altLang="zh-CN" sz="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普通地方电台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-B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类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4202906" y="1600174"/>
            <a:ext cx="539591" cy="821531"/>
            <a:chOff x="8573" y="3327"/>
            <a:chExt cx="1133" cy="1725"/>
          </a:xfrm>
        </p:grpSpPr>
        <p:pic>
          <p:nvPicPr>
            <p:cNvPr id="5" name="图片 4" descr="303b32313536363238323bb7a2b5e7cca8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3" y="3327"/>
              <a:ext cx="1133" cy="1134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8750" y="4279"/>
              <a:ext cx="779" cy="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电台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958715" y="2299785"/>
            <a:ext cx="1456849" cy="220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评定标准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站长之家排名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分级标准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汽车类前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名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A+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;14-20A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</a:t>
            </a:r>
            <a:endParaRPr lang="en-US" altLang="zh-CN" sz="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新闻类前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名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A+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;5-25A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</a:t>
            </a:r>
            <a:endParaRPr lang="en-US" altLang="zh-CN" sz="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综合类前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名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A+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;11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名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</a:t>
            </a:r>
            <a:endParaRPr lang="en-US" altLang="zh-CN" sz="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财经类前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名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-A+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</a:t>
            </a:r>
            <a:endParaRPr lang="en-US" altLang="zh-CN" sz="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地方类重点城市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名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A+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;2-10A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</a:t>
            </a:r>
            <a:endParaRPr lang="en-US" altLang="zh-CN" sz="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视频类前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名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A+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;3-5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名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</a:t>
            </a:r>
            <a:endParaRPr lang="en-US" altLang="zh-CN" sz="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网络电视类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名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A+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;2-5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名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</a:t>
            </a:r>
            <a:endParaRPr lang="en-US" altLang="zh-CN" sz="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</a:t>
            </a:r>
            <a:r>
              <a: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</a:t>
            </a:r>
            <a:endParaRPr lang="en-US" altLang="zh-CN" sz="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462111" y="1600174"/>
            <a:ext cx="539591" cy="821531"/>
            <a:chOff x="11553" y="3327"/>
            <a:chExt cx="1133" cy="1725"/>
          </a:xfrm>
        </p:grpSpPr>
        <p:pic>
          <p:nvPicPr>
            <p:cNvPr id="6" name="图片 5" descr="32313536303935323b32313536303931393bcdf8d5be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553" y="3327"/>
              <a:ext cx="1133" cy="1134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11624" y="4279"/>
              <a:ext cx="861" cy="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网站</a:t>
              </a: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6391275" y="1667801"/>
            <a:ext cx="1214914" cy="1623060"/>
            <a:chOff x="13420" y="3501"/>
            <a:chExt cx="2551" cy="3408"/>
          </a:xfrm>
        </p:grpSpPr>
        <p:sp>
          <p:nvSpPr>
            <p:cNvPr id="14" name="文本框 13"/>
            <p:cNvSpPr txBox="1"/>
            <p:nvPr/>
          </p:nvSpPr>
          <p:spPr>
            <a:xfrm>
              <a:off x="13420" y="4828"/>
              <a:ext cx="2551" cy="2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75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评定标准</a:t>
              </a:r>
              <a:r>
                <a:rPr lang="zh-CN" altLang="en-US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下载量</a:t>
              </a:r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75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分级标准</a:t>
              </a:r>
              <a:r>
                <a:rPr lang="zh-CN" altLang="en-US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</a:t>
              </a:r>
              <a:endPara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下载量</a:t>
              </a:r>
              <a:r>
                <a:rPr lang="en-US" altLang="zh-CN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r>
                <a:rPr lang="zh-CN" altLang="en-US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亿以上</a:t>
              </a:r>
              <a:r>
                <a:rPr lang="en-US" altLang="zh-CN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-A+</a:t>
              </a:r>
              <a:r>
                <a:rPr lang="zh-CN" altLang="en-US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级</a:t>
              </a:r>
              <a:endPara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下载量</a:t>
              </a:r>
              <a:r>
                <a:rPr lang="en-US" altLang="zh-CN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r>
                <a:rPr lang="zh-CN" altLang="en-US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千万以上</a:t>
              </a:r>
              <a:r>
                <a:rPr lang="en-US" altLang="zh-CN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-A</a:t>
              </a:r>
              <a:r>
                <a:rPr lang="zh-CN" altLang="en-US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级</a:t>
              </a:r>
              <a:endPara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下载量</a:t>
              </a:r>
              <a:r>
                <a:rPr lang="en-US" altLang="zh-CN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r>
                <a:rPr lang="zh-CN" altLang="en-US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千万以下</a:t>
              </a:r>
              <a:r>
                <a:rPr lang="en-US" altLang="zh-CN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-B</a:t>
              </a:r>
              <a:r>
                <a:rPr lang="zh-CN" altLang="en-US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级</a:t>
              </a: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4216" y="3501"/>
              <a:ext cx="905" cy="1583"/>
              <a:chOff x="13384" y="3469"/>
              <a:chExt cx="905" cy="1583"/>
            </a:xfrm>
          </p:grpSpPr>
          <p:pic>
            <p:nvPicPr>
              <p:cNvPr id="7" name="图片 6" descr="32313536313330373b32313536313330363bcad6bbfad3a6d3c3415050"/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3439" y="3469"/>
                <a:ext cx="850" cy="850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3384" y="4279"/>
                <a:ext cx="854" cy="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App</a:t>
                </a:r>
              </a:p>
            </p:txBody>
          </p:sp>
        </p:grpSp>
      </p:grpSp>
      <p:grpSp>
        <p:nvGrpSpPr>
          <p:cNvPr id="91" name="组合 90"/>
          <p:cNvGrpSpPr/>
          <p:nvPr/>
        </p:nvGrpSpPr>
        <p:grpSpPr>
          <a:xfrm>
            <a:off x="848201" y="1319662"/>
            <a:ext cx="7284720" cy="316706"/>
            <a:chOff x="1781" y="2770"/>
            <a:chExt cx="15296" cy="665"/>
          </a:xfrm>
        </p:grpSpPr>
        <p:cxnSp>
          <p:nvCxnSpPr>
            <p:cNvPr id="82" name="直接连接符 81"/>
            <p:cNvCxnSpPr/>
            <p:nvPr/>
          </p:nvCxnSpPr>
          <p:spPr>
            <a:xfrm>
              <a:off x="9438" y="2770"/>
              <a:ext cx="0" cy="28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1781" y="3005"/>
              <a:ext cx="15296" cy="5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1817" y="3023"/>
              <a:ext cx="0" cy="3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4448" y="3009"/>
              <a:ext cx="0" cy="3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6943" y="3020"/>
              <a:ext cx="0" cy="3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9438" y="3037"/>
              <a:ext cx="0" cy="3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11933" y="3051"/>
              <a:ext cx="0" cy="3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14594" y="3061"/>
              <a:ext cx="0" cy="3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17059" y="3057"/>
              <a:ext cx="0" cy="3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直接连接符 94"/>
          <p:cNvCxnSpPr/>
          <p:nvPr/>
        </p:nvCxnSpPr>
        <p:spPr>
          <a:xfrm>
            <a:off x="1495425" y="2299785"/>
            <a:ext cx="0" cy="1620000"/>
          </a:xfrm>
          <a:prstGeom prst="line">
            <a:avLst/>
          </a:prstGeom>
          <a:ln w="12700" cmpd="sng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2680335" y="2299785"/>
            <a:ext cx="0" cy="1620000"/>
          </a:xfrm>
          <a:prstGeom prst="line">
            <a:avLst/>
          </a:prstGeom>
          <a:ln w="12700" cmpd="sng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3729514" y="2299785"/>
            <a:ext cx="0" cy="1620000"/>
          </a:xfrm>
          <a:prstGeom prst="line">
            <a:avLst/>
          </a:prstGeom>
          <a:ln w="12700" cmpd="sng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4891564" y="2299785"/>
            <a:ext cx="0" cy="1620000"/>
          </a:xfrm>
          <a:prstGeom prst="line">
            <a:avLst/>
          </a:prstGeom>
          <a:ln w="12700" cmpd="sng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6391275" y="2299785"/>
            <a:ext cx="0" cy="1620000"/>
          </a:xfrm>
          <a:prstGeom prst="line">
            <a:avLst/>
          </a:prstGeom>
          <a:ln w="12700" cmpd="sng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7495699" y="1667801"/>
            <a:ext cx="1258729" cy="2350294"/>
            <a:chOff x="15739" y="3501"/>
            <a:chExt cx="2643" cy="4935"/>
          </a:xfrm>
        </p:grpSpPr>
        <p:sp>
          <p:nvSpPr>
            <p:cNvPr id="15" name="文本框 14"/>
            <p:cNvSpPr txBox="1"/>
            <p:nvPr/>
          </p:nvSpPr>
          <p:spPr>
            <a:xfrm>
              <a:off x="15831" y="4828"/>
              <a:ext cx="2551" cy="3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75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评定标准</a:t>
              </a:r>
              <a:r>
                <a:rPr lang="zh-CN" altLang="en-US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头条平均阅读量</a:t>
              </a:r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75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分级标准</a:t>
              </a:r>
              <a:r>
                <a:rPr lang="zh-CN" altLang="en-US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</a:t>
              </a:r>
              <a:endPara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平均阅读量</a:t>
              </a:r>
              <a:r>
                <a:rPr lang="en-US" altLang="zh-CN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15000</a:t>
              </a:r>
              <a:r>
                <a:rPr lang="zh-CN" altLang="en-US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以上</a:t>
              </a:r>
              <a:r>
                <a:rPr lang="en-US" altLang="zh-CN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-A+</a:t>
              </a:r>
              <a:r>
                <a:rPr lang="zh-CN" altLang="en-US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级</a:t>
              </a:r>
              <a:endPara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平均阅读量</a:t>
              </a:r>
              <a:r>
                <a:rPr lang="en-US" altLang="zh-CN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5000</a:t>
              </a:r>
              <a:r>
                <a:rPr lang="zh-CN" altLang="en-US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以上</a:t>
              </a:r>
              <a:r>
                <a:rPr lang="en-US" altLang="zh-CN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-A</a:t>
              </a:r>
              <a:r>
                <a:rPr lang="zh-CN" altLang="en-US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级</a:t>
              </a:r>
              <a:endParaRPr lang="en-US" altLang="zh-CN" sz="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平均阅读量</a:t>
              </a:r>
              <a:r>
                <a:rPr lang="en-US" altLang="zh-CN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5000</a:t>
              </a:r>
              <a:r>
                <a:rPr lang="zh-CN" altLang="en-US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以下</a:t>
              </a:r>
              <a:r>
                <a:rPr lang="en-US" altLang="zh-CN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-B</a:t>
              </a:r>
              <a:r>
                <a:rPr lang="zh-CN" altLang="en-US" sz="7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级</a:t>
              </a: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16391" y="3501"/>
              <a:ext cx="1538" cy="1583"/>
              <a:chOff x="15864" y="3469"/>
              <a:chExt cx="1538" cy="1583"/>
            </a:xfrm>
          </p:grpSpPr>
          <p:pic>
            <p:nvPicPr>
              <p:cNvPr id="8" name="图片 7" descr="343435383035373b343532343232363bd7d4c3bdcce5"/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6154" y="3469"/>
                <a:ext cx="850" cy="850"/>
              </a:xfrm>
              <a:prstGeom prst="rect">
                <a:avLst/>
              </a:prstGeom>
            </p:spPr>
          </p:pic>
          <p:sp>
            <p:nvSpPr>
              <p:cNvPr id="25" name="文本框 24"/>
              <p:cNvSpPr txBox="1"/>
              <p:nvPr/>
            </p:nvSpPr>
            <p:spPr>
              <a:xfrm>
                <a:off x="15864" y="4279"/>
                <a:ext cx="1538" cy="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9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自媒体平台</a:t>
                </a:r>
              </a:p>
            </p:txBody>
          </p:sp>
        </p:grpSp>
        <p:cxnSp>
          <p:nvCxnSpPr>
            <p:cNvPr id="104" name="直接连接符 103"/>
            <p:cNvCxnSpPr/>
            <p:nvPr/>
          </p:nvCxnSpPr>
          <p:spPr>
            <a:xfrm>
              <a:off x="15739" y="4828"/>
              <a:ext cx="0" cy="3402"/>
            </a:xfrm>
            <a:prstGeom prst="line">
              <a:avLst/>
            </a:prstGeom>
            <a:ln w="12700" cmpd="sng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6236" y="813885"/>
            <a:ext cx="8153876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媒体人评分</a:t>
            </a:r>
            <a:r>
              <a:rPr lang="en-US" altLang="zh-CN" sz="13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zh-CN" altLang="en-US" sz="13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平台权重</a:t>
            </a:r>
            <a:r>
              <a:rPr lang="en-US" altLang="zh-CN" sz="13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X0.4+</a:t>
            </a:r>
            <a:r>
              <a:rPr lang="zh-CN" altLang="en-US" sz="13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职位层级</a:t>
            </a:r>
            <a:r>
              <a:rPr lang="en-US" altLang="zh-CN" sz="13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X0.2+</a:t>
            </a:r>
            <a:r>
              <a:rPr lang="zh-CN" altLang="en-US" sz="13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从业经验</a:t>
            </a:r>
            <a:r>
              <a:rPr lang="en-US" altLang="zh-CN" sz="13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X0.1+</a:t>
            </a:r>
            <a:r>
              <a:rPr lang="zh-CN" altLang="en-US" sz="13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行业关联度</a:t>
            </a:r>
            <a:r>
              <a:rPr lang="en-US" altLang="zh-CN" sz="13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X0.1+</a:t>
            </a:r>
            <a:r>
              <a:rPr lang="zh-CN" altLang="en-US" sz="13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主观评分</a:t>
            </a:r>
            <a:r>
              <a:rPr lang="en-US" altLang="zh-CN" sz="13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X0.1+</a:t>
            </a:r>
            <a:r>
              <a:rPr lang="zh-CN" altLang="en-US" sz="13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个人平台运营指数</a:t>
            </a:r>
            <a:r>
              <a:rPr lang="en-US" altLang="zh-CN" sz="13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X0.1</a:t>
            </a:r>
          </a:p>
        </p:txBody>
      </p:sp>
      <p:sp>
        <p:nvSpPr>
          <p:cNvPr id="29" name="TextBox 4"/>
          <p:cNvSpPr txBox="1">
            <a:spLocks noChangeArrowheads="1"/>
          </p:cNvSpPr>
          <p:nvPr/>
        </p:nvSpPr>
        <p:spPr bwMode="auto">
          <a:xfrm>
            <a:off x="787180" y="49687"/>
            <a:ext cx="8757473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ts val="47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800" b="1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OCKCE+å¾®è½¯é�»"/>
              </a:defRPr>
            </a:lvl1pPr>
          </a:lstStyle>
          <a:p>
            <a:r>
              <a:rPr lang="zh-CN" altLang="en-US" sz="2400" dirty="0">
                <a:sym typeface="微软雅黑" panose="020B0503020204020204" pitchFamily="34" charset="-122"/>
              </a:rPr>
              <a:t>媒体人影响力评估模型</a:t>
            </a:r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3178073" y="1601563"/>
            <a:ext cx="2792319" cy="3295715"/>
          </a:xfrm>
          <a:prstGeom prst="line">
            <a:avLst/>
          </a:prstGeom>
          <a:ln w="3175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3174860" y="1601562"/>
            <a:ext cx="2792319" cy="3294976"/>
          </a:xfrm>
          <a:prstGeom prst="line">
            <a:avLst/>
          </a:prstGeom>
          <a:ln w="3175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0" y="3251318"/>
            <a:ext cx="9144000" cy="0"/>
          </a:xfrm>
          <a:prstGeom prst="line">
            <a:avLst/>
          </a:prstGeom>
          <a:ln w="3175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îṡḻïḋé"/>
          <p:cNvSpPr/>
          <p:nvPr/>
        </p:nvSpPr>
        <p:spPr>
          <a:xfrm>
            <a:off x="3132446" y="2284168"/>
            <a:ext cx="2879110" cy="1934300"/>
          </a:xfrm>
          <a:prstGeom prst="hexagon">
            <a:avLst/>
          </a:prstGeom>
          <a:blipFill>
            <a:blip r:embed="rId2" cstate="hqprint"/>
            <a:srcRect/>
            <a:stretch>
              <a:fillRect/>
            </a:stretch>
          </a:blipFill>
          <a:ln w="22225" cap="rnd" cmpd="sng" algn="ctr">
            <a:solidFill>
              <a:schemeClr val="bg1">
                <a:lumMod val="85000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i$ḷide"/>
          <p:cNvSpPr/>
          <p:nvPr/>
        </p:nvSpPr>
        <p:spPr>
          <a:xfrm>
            <a:off x="3347864" y="2450346"/>
            <a:ext cx="2448272" cy="1631628"/>
          </a:xfrm>
          <a:prstGeom prst="hexagon">
            <a:avLst/>
          </a:prstGeom>
          <a:solidFill>
            <a:srgbClr val="C00000">
              <a:alpha val="7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1218565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媒体人影响力评分</a:t>
            </a:r>
          </a:p>
        </p:txBody>
      </p:sp>
      <p:grpSp>
        <p:nvGrpSpPr>
          <p:cNvPr id="35" name="îşḷïďé"/>
          <p:cNvGrpSpPr/>
          <p:nvPr/>
        </p:nvGrpSpPr>
        <p:grpSpPr>
          <a:xfrm>
            <a:off x="14186" y="2073331"/>
            <a:ext cx="2713303" cy="589061"/>
            <a:chOff x="8234784" y="1926454"/>
            <a:chExt cx="2318385" cy="896524"/>
          </a:xfrm>
        </p:grpSpPr>
        <p:sp>
          <p:nvSpPr>
            <p:cNvPr id="36" name="ïṧlïdè"/>
            <p:cNvSpPr txBox="1"/>
            <p:nvPr/>
          </p:nvSpPr>
          <p:spPr>
            <a:xfrm>
              <a:off x="8234784" y="1926454"/>
              <a:ext cx="2318385" cy="378106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 fontScale="6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所在平台权重</a:t>
              </a:r>
            </a:p>
          </p:txBody>
        </p:sp>
        <p:sp>
          <p:nvSpPr>
            <p:cNvPr id="37" name="ïSḻíḓe"/>
            <p:cNvSpPr txBox="1"/>
            <p:nvPr/>
          </p:nvSpPr>
          <p:spPr>
            <a:xfrm>
              <a:off x="8234785" y="2304560"/>
              <a:ext cx="2318384" cy="518418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A+</a:t>
              </a:r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级</a:t>
              </a:r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—10</a:t>
              </a:r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分</a:t>
              </a:r>
              <a:endPara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</a:t>
              </a:r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级</a:t>
              </a:r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—6</a:t>
              </a:r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分</a:t>
              </a:r>
              <a:endPara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B</a:t>
              </a:r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级</a:t>
              </a:r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—3</a:t>
              </a:r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分</a:t>
              </a:r>
              <a:endPara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r">
                <a:lnSpc>
                  <a:spcPct val="120000"/>
                </a:lnSpc>
              </a:pPr>
              <a:endPara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r">
                <a:lnSpc>
                  <a:spcPct val="120000"/>
                </a:lnSpc>
              </a:pPr>
              <a:endPara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2510912" y="2279731"/>
            <a:ext cx="1243067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-63541" y="3368527"/>
            <a:ext cx="3743008" cy="777301"/>
            <a:chOff x="0" y="3419114"/>
            <a:chExt cx="3743008" cy="777301"/>
          </a:xfrm>
        </p:grpSpPr>
        <p:grpSp>
          <p:nvGrpSpPr>
            <p:cNvPr id="40" name="îşḷïďé"/>
            <p:cNvGrpSpPr/>
            <p:nvPr/>
          </p:nvGrpSpPr>
          <p:grpSpPr>
            <a:xfrm>
              <a:off x="0" y="3419114"/>
              <a:ext cx="2713303" cy="589061"/>
              <a:chOff x="7980607" y="1922824"/>
              <a:chExt cx="2318385" cy="896524"/>
            </a:xfrm>
          </p:grpSpPr>
          <p:sp>
            <p:nvSpPr>
              <p:cNvPr id="42" name="ïṧlïdè"/>
              <p:cNvSpPr txBox="1"/>
              <p:nvPr/>
            </p:nvSpPr>
            <p:spPr>
              <a:xfrm>
                <a:off x="7980607" y="1922824"/>
                <a:ext cx="2318385" cy="3781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 fontScale="6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职位层级</a:t>
                </a:r>
              </a:p>
            </p:txBody>
          </p:sp>
          <p:sp>
            <p:nvSpPr>
              <p:cNvPr id="43" name="ïSḻíḓe"/>
              <p:cNvSpPr txBox="1"/>
              <p:nvPr/>
            </p:nvSpPr>
            <p:spPr>
              <a:xfrm>
                <a:off x="7980608" y="2300931"/>
                <a:ext cx="2318384" cy="51841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核心管理层（社长</a:t>
                </a:r>
                <a:r>
                  <a:rPr lang="en-US" altLang="zh-CN" sz="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/</a:t>
                </a:r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创始人）</a:t>
                </a:r>
                <a:r>
                  <a:rPr lang="en-US" altLang="zh-CN" sz="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—10</a:t>
                </a:r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分</a:t>
                </a:r>
                <a:endPara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r">
                  <a:lnSpc>
                    <a:spcPct val="120000"/>
                  </a:lnSpc>
                </a:pPr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高级管理层（总编</a:t>
                </a:r>
                <a:r>
                  <a:rPr lang="en-US" altLang="zh-CN" sz="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/</a:t>
                </a:r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副总编）</a:t>
                </a:r>
                <a:r>
                  <a:rPr lang="en-US" altLang="zh-CN" sz="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—8</a:t>
                </a:r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分</a:t>
                </a:r>
                <a:endPara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r">
                  <a:lnSpc>
                    <a:spcPct val="120000"/>
                  </a:lnSpc>
                </a:pPr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中级管理层（总监</a:t>
                </a:r>
                <a:r>
                  <a:rPr lang="en-US" altLang="zh-CN" sz="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/</a:t>
                </a:r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主编）</a:t>
                </a:r>
                <a:r>
                  <a:rPr lang="en-US" altLang="zh-CN" sz="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—6</a:t>
                </a:r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分</a:t>
                </a:r>
                <a:endPara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r">
                  <a:lnSpc>
                    <a:spcPct val="120000"/>
                  </a:lnSpc>
                </a:pPr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普通管理层（组长</a:t>
                </a:r>
                <a:r>
                  <a:rPr lang="en-US" altLang="zh-CN" sz="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/</a:t>
                </a:r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分版块负责人）</a:t>
                </a:r>
                <a:r>
                  <a:rPr lang="en-US" altLang="zh-CN" sz="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—4</a:t>
                </a:r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分</a:t>
                </a:r>
                <a:endPara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r">
                  <a:lnSpc>
                    <a:spcPct val="120000"/>
                  </a:lnSpc>
                </a:pPr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普通编辑（记者</a:t>
                </a:r>
                <a:r>
                  <a:rPr lang="en-US" altLang="zh-CN" sz="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/</a:t>
                </a:r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编辑）</a:t>
                </a:r>
                <a:r>
                  <a:rPr lang="en-US" altLang="zh-CN" sz="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—2</a:t>
                </a:r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分</a:t>
                </a:r>
                <a:endPara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r">
                  <a:lnSpc>
                    <a:spcPct val="120000"/>
                  </a:lnSpc>
                </a:pPr>
                <a:endPara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2499941" y="3736040"/>
              <a:ext cx="1243067" cy="4603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dirty="0">
                  <a:ln w="0"/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20%</a:t>
              </a:r>
            </a:p>
          </p:txBody>
        </p:sp>
      </p:grpSp>
      <p:sp>
        <p:nvSpPr>
          <p:cNvPr id="44" name="矩形 43"/>
          <p:cNvSpPr/>
          <p:nvPr/>
        </p:nvSpPr>
        <p:spPr>
          <a:xfrm>
            <a:off x="5479010" y="2388408"/>
            <a:ext cx="1243067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</a:p>
        </p:txBody>
      </p:sp>
      <p:sp>
        <p:nvSpPr>
          <p:cNvPr id="45" name="ïṧlïdè"/>
          <p:cNvSpPr txBox="1"/>
          <p:nvPr/>
        </p:nvSpPr>
        <p:spPr>
          <a:xfrm>
            <a:off x="6396314" y="2183717"/>
            <a:ext cx="1779469" cy="24843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主观评分（复合指标）</a:t>
            </a:r>
          </a:p>
        </p:txBody>
      </p:sp>
      <p:sp>
        <p:nvSpPr>
          <p:cNvPr id="46" name="ïSḻíḓe"/>
          <p:cNvSpPr txBox="1"/>
          <p:nvPr/>
        </p:nvSpPr>
        <p:spPr>
          <a:xfrm>
            <a:off x="6414549" y="2498955"/>
            <a:ext cx="2858421" cy="340626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行业号召力（品牌塑造力，品牌破坏力）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—40%</a:t>
            </a:r>
          </a:p>
        </p:txBody>
      </p:sp>
      <p:sp>
        <p:nvSpPr>
          <p:cNvPr id="47" name="矩形 46"/>
          <p:cNvSpPr/>
          <p:nvPr/>
        </p:nvSpPr>
        <p:spPr>
          <a:xfrm>
            <a:off x="3320630" y="4304584"/>
            <a:ext cx="1243067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</a:p>
        </p:txBody>
      </p:sp>
      <p:sp>
        <p:nvSpPr>
          <p:cNvPr id="48" name="ïṧlïdè"/>
          <p:cNvSpPr txBox="1"/>
          <p:nvPr/>
        </p:nvSpPr>
        <p:spPr>
          <a:xfrm>
            <a:off x="4367456" y="4252003"/>
            <a:ext cx="1779469" cy="24843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从业经验</a:t>
            </a:r>
          </a:p>
        </p:txBody>
      </p:sp>
      <p:sp>
        <p:nvSpPr>
          <p:cNvPr id="49" name="ïSḻíḓe"/>
          <p:cNvSpPr txBox="1"/>
          <p:nvPr/>
        </p:nvSpPr>
        <p:spPr>
          <a:xfrm>
            <a:off x="4368086" y="4460572"/>
            <a:ext cx="1087747" cy="340626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800"/>
            </a:lvl1pPr>
          </a:lstStyle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专家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—10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资深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—8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权威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—6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丰富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—4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新锐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—2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932339" y="4519339"/>
            <a:ext cx="727940" cy="715581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noAutofit/>
          </a:bodyPr>
          <a:lstStyle/>
          <a:p>
            <a:pPr>
              <a:lnSpc>
                <a:spcPct val="150000"/>
              </a:lnSpc>
            </a:pPr>
            <a:endParaRPr lang="en-US" altLang="zh-CN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540378" y="1683337"/>
            <a:ext cx="1243067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</a:p>
        </p:txBody>
      </p:sp>
      <p:sp>
        <p:nvSpPr>
          <p:cNvPr id="52" name="ïṧlïdè"/>
          <p:cNvSpPr txBox="1"/>
          <p:nvPr/>
        </p:nvSpPr>
        <p:spPr>
          <a:xfrm>
            <a:off x="6336137" y="3544411"/>
            <a:ext cx="2321476" cy="24843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个人平台运营指数（复合指标）</a:t>
            </a:r>
          </a:p>
        </p:txBody>
      </p:sp>
      <p:sp>
        <p:nvSpPr>
          <p:cNvPr id="53" name="ïSḻíḓe"/>
          <p:cNvSpPr txBox="1"/>
          <p:nvPr/>
        </p:nvSpPr>
        <p:spPr>
          <a:xfrm>
            <a:off x="6379553" y="3734167"/>
            <a:ext cx="2858421" cy="340626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800"/>
            </a:lvl1pPr>
          </a:lstStyle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全网粉丝量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—20%</a:t>
            </a:r>
          </a:p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粉丝活跃度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—20%</a:t>
            </a:r>
          </a:p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日均发布频率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—10%</a:t>
            </a:r>
          </a:p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稿件推荐率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—20%</a:t>
            </a:r>
          </a:p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平台排行榜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—20%</a:t>
            </a:r>
          </a:p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平台架构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—10%</a:t>
            </a:r>
          </a:p>
        </p:txBody>
      </p:sp>
      <p:sp>
        <p:nvSpPr>
          <p:cNvPr id="54" name="ïṧlïdè"/>
          <p:cNvSpPr txBox="1"/>
          <p:nvPr/>
        </p:nvSpPr>
        <p:spPr>
          <a:xfrm>
            <a:off x="3880811" y="1329064"/>
            <a:ext cx="1779469" cy="24843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行业关联度</a:t>
            </a:r>
          </a:p>
        </p:txBody>
      </p:sp>
      <p:sp>
        <p:nvSpPr>
          <p:cNvPr id="55" name="ïSḻíḓe"/>
          <p:cNvSpPr txBox="1"/>
          <p:nvPr/>
        </p:nvSpPr>
        <p:spPr>
          <a:xfrm>
            <a:off x="3926591" y="1529498"/>
            <a:ext cx="1729475" cy="340626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行业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党政类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—10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</a:t>
            </a:r>
            <a:endParaRPr lang="en-US" altLang="zh-CN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新闻类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—8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</a:t>
            </a:r>
            <a:endParaRPr lang="en-US" altLang="zh-CN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财经类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—6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</a:t>
            </a:r>
            <a:endParaRPr lang="en-US" altLang="zh-CN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跨界类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—4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</a:t>
            </a:r>
            <a:endParaRPr lang="en-US" altLang="zh-CN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—2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</a:t>
            </a:r>
            <a:endParaRPr lang="en-US" altLang="zh-CN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6" name="ïSḻíḓe"/>
          <p:cNvSpPr txBox="1"/>
          <p:nvPr/>
        </p:nvSpPr>
        <p:spPr>
          <a:xfrm>
            <a:off x="4495675" y="1557321"/>
            <a:ext cx="1729475" cy="340626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altLang="zh-CN" sz="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388058" y="3873051"/>
            <a:ext cx="1243067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736468" y="4909387"/>
            <a:ext cx="2376332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具体评分细则见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BACK UP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95729" y="311624"/>
            <a:ext cx="2926080" cy="42354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kumimoji="0" sz="2800" b="1" i="1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400" i="0" dirty="0"/>
              <a:t>自媒体平台指标维度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56" y="1096301"/>
            <a:ext cx="8160544" cy="2914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/>
    </mc:Choice>
    <mc:Fallback xmlns="">
      <p:transition spd="slow" advTm="4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6290" y="14737"/>
            <a:ext cx="7886700" cy="62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4750"/>
              </a:lnSpc>
              <a:spcAft>
                <a:spcPct val="0"/>
              </a:spcAft>
            </a:pPr>
            <a:r>
              <a:rPr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自媒体KOL粉丝有效性计算模型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96478" y="1673278"/>
            <a:ext cx="8393430" cy="904399"/>
            <a:chOff x="528637" y="2098357"/>
            <a:chExt cx="11191240" cy="1205865"/>
          </a:xfrm>
        </p:grpSpPr>
        <p:sp>
          <p:nvSpPr>
            <p:cNvPr id="5" name="object 5"/>
            <p:cNvSpPr/>
            <p:nvPr/>
          </p:nvSpPr>
          <p:spPr>
            <a:xfrm>
              <a:off x="9849611" y="2103120"/>
              <a:ext cx="1870075" cy="1187450"/>
            </a:xfrm>
            <a:custGeom>
              <a:avLst/>
              <a:gdLst/>
              <a:ahLst/>
              <a:cxnLst/>
              <a:rect l="l" t="t" r="r" b="b"/>
              <a:pathLst>
                <a:path w="1870075" h="1187450">
                  <a:moveTo>
                    <a:pt x="1869948" y="0"/>
                  </a:moveTo>
                  <a:lnTo>
                    <a:pt x="0" y="0"/>
                  </a:lnTo>
                  <a:lnTo>
                    <a:pt x="0" y="1187196"/>
                  </a:lnTo>
                  <a:lnTo>
                    <a:pt x="1869948" y="1187196"/>
                  </a:lnTo>
                  <a:lnTo>
                    <a:pt x="186994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001000" y="2110740"/>
              <a:ext cx="2120265" cy="1188720"/>
            </a:xfrm>
            <a:custGeom>
              <a:avLst/>
              <a:gdLst/>
              <a:ahLst/>
              <a:cxnLst/>
              <a:rect l="l" t="t" r="r" b="b"/>
              <a:pathLst>
                <a:path w="2120265" h="1188720">
                  <a:moveTo>
                    <a:pt x="1875281" y="0"/>
                  </a:moveTo>
                  <a:lnTo>
                    <a:pt x="0" y="0"/>
                  </a:lnTo>
                  <a:lnTo>
                    <a:pt x="0" y="1188720"/>
                  </a:lnTo>
                  <a:lnTo>
                    <a:pt x="1875281" y="1188720"/>
                  </a:lnTo>
                  <a:lnTo>
                    <a:pt x="1875281" y="331088"/>
                  </a:lnTo>
                  <a:lnTo>
                    <a:pt x="1958085" y="323976"/>
                  </a:lnTo>
                  <a:lnTo>
                    <a:pt x="2119883" y="242950"/>
                  </a:lnTo>
                  <a:lnTo>
                    <a:pt x="1958085" y="161925"/>
                  </a:lnTo>
                  <a:lnTo>
                    <a:pt x="1875281" y="161925"/>
                  </a:lnTo>
                  <a:lnTo>
                    <a:pt x="187528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8001000" y="2110740"/>
              <a:ext cx="2120265" cy="1188720"/>
            </a:xfrm>
            <a:custGeom>
              <a:avLst/>
              <a:gdLst/>
              <a:ahLst/>
              <a:cxnLst/>
              <a:rect l="l" t="t" r="r" b="b"/>
              <a:pathLst>
                <a:path w="2120265" h="1188720">
                  <a:moveTo>
                    <a:pt x="80899" y="0"/>
                  </a:moveTo>
                  <a:lnTo>
                    <a:pt x="1875281" y="0"/>
                  </a:lnTo>
                  <a:lnTo>
                    <a:pt x="1875281" y="161925"/>
                  </a:lnTo>
                  <a:lnTo>
                    <a:pt x="1958085" y="161925"/>
                  </a:lnTo>
                  <a:lnTo>
                    <a:pt x="2119883" y="242950"/>
                  </a:lnTo>
                  <a:lnTo>
                    <a:pt x="1958085" y="323976"/>
                  </a:lnTo>
                  <a:lnTo>
                    <a:pt x="1875281" y="331088"/>
                  </a:lnTo>
                  <a:lnTo>
                    <a:pt x="1875281" y="1188720"/>
                  </a:lnTo>
                  <a:lnTo>
                    <a:pt x="0" y="1188720"/>
                  </a:lnTo>
                  <a:lnTo>
                    <a:pt x="0" y="0"/>
                  </a:lnTo>
                  <a:lnTo>
                    <a:pt x="244601" y="0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6088379" y="2103120"/>
              <a:ext cx="2165985" cy="1196340"/>
            </a:xfrm>
            <a:custGeom>
              <a:avLst/>
              <a:gdLst/>
              <a:ahLst/>
              <a:cxnLst/>
              <a:rect l="l" t="t" r="r" b="b"/>
              <a:pathLst>
                <a:path w="2165984" h="1196339">
                  <a:moveTo>
                    <a:pt x="1915795" y="0"/>
                  </a:moveTo>
                  <a:lnTo>
                    <a:pt x="0" y="0"/>
                  </a:lnTo>
                  <a:lnTo>
                    <a:pt x="0" y="1196339"/>
                  </a:lnTo>
                  <a:lnTo>
                    <a:pt x="1915795" y="1196339"/>
                  </a:lnTo>
                  <a:lnTo>
                    <a:pt x="1915795" y="333247"/>
                  </a:lnTo>
                  <a:lnTo>
                    <a:pt x="2000250" y="326008"/>
                  </a:lnTo>
                  <a:lnTo>
                    <a:pt x="2165604" y="244475"/>
                  </a:lnTo>
                  <a:lnTo>
                    <a:pt x="2000250" y="162940"/>
                  </a:lnTo>
                  <a:lnTo>
                    <a:pt x="1915795" y="162940"/>
                  </a:lnTo>
                  <a:lnTo>
                    <a:pt x="191579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088379" y="2103120"/>
              <a:ext cx="2165985" cy="1196340"/>
            </a:xfrm>
            <a:custGeom>
              <a:avLst/>
              <a:gdLst/>
              <a:ahLst/>
              <a:cxnLst/>
              <a:rect l="l" t="t" r="r" b="b"/>
              <a:pathLst>
                <a:path w="2165984" h="1196339">
                  <a:moveTo>
                    <a:pt x="82677" y="0"/>
                  </a:moveTo>
                  <a:lnTo>
                    <a:pt x="1915795" y="0"/>
                  </a:lnTo>
                  <a:lnTo>
                    <a:pt x="1915795" y="162940"/>
                  </a:lnTo>
                  <a:lnTo>
                    <a:pt x="2000250" y="162940"/>
                  </a:lnTo>
                  <a:lnTo>
                    <a:pt x="2165604" y="244475"/>
                  </a:lnTo>
                  <a:lnTo>
                    <a:pt x="2000250" y="326008"/>
                  </a:lnTo>
                  <a:lnTo>
                    <a:pt x="1915795" y="333247"/>
                  </a:lnTo>
                  <a:lnTo>
                    <a:pt x="1915795" y="1196339"/>
                  </a:lnTo>
                  <a:lnTo>
                    <a:pt x="0" y="1196339"/>
                  </a:lnTo>
                  <a:lnTo>
                    <a:pt x="0" y="0"/>
                  </a:lnTo>
                  <a:lnTo>
                    <a:pt x="249809" y="0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116323" y="2110740"/>
              <a:ext cx="2258695" cy="1188720"/>
            </a:xfrm>
            <a:custGeom>
              <a:avLst/>
              <a:gdLst/>
              <a:ahLst/>
              <a:cxnLst/>
              <a:rect l="l" t="t" r="r" b="b"/>
              <a:pathLst>
                <a:path w="2258695" h="1188720">
                  <a:moveTo>
                    <a:pt x="1997964" y="0"/>
                  </a:moveTo>
                  <a:lnTo>
                    <a:pt x="0" y="0"/>
                  </a:lnTo>
                  <a:lnTo>
                    <a:pt x="0" y="1188720"/>
                  </a:lnTo>
                  <a:lnTo>
                    <a:pt x="1997964" y="1188720"/>
                  </a:lnTo>
                  <a:lnTo>
                    <a:pt x="1997964" y="331088"/>
                  </a:lnTo>
                  <a:lnTo>
                    <a:pt x="2086102" y="323976"/>
                  </a:lnTo>
                  <a:lnTo>
                    <a:pt x="2258567" y="242950"/>
                  </a:lnTo>
                  <a:lnTo>
                    <a:pt x="2086102" y="161925"/>
                  </a:lnTo>
                  <a:lnTo>
                    <a:pt x="1997964" y="161925"/>
                  </a:lnTo>
                  <a:lnTo>
                    <a:pt x="19979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116323" y="2110740"/>
              <a:ext cx="2258695" cy="1188720"/>
            </a:xfrm>
            <a:custGeom>
              <a:avLst/>
              <a:gdLst/>
              <a:ahLst/>
              <a:cxnLst/>
              <a:rect l="l" t="t" r="r" b="b"/>
              <a:pathLst>
                <a:path w="2258695" h="1188720">
                  <a:moveTo>
                    <a:pt x="86105" y="0"/>
                  </a:moveTo>
                  <a:lnTo>
                    <a:pt x="1997964" y="0"/>
                  </a:lnTo>
                  <a:lnTo>
                    <a:pt x="1997964" y="161925"/>
                  </a:lnTo>
                  <a:lnTo>
                    <a:pt x="2086102" y="161925"/>
                  </a:lnTo>
                  <a:lnTo>
                    <a:pt x="2258567" y="242950"/>
                  </a:lnTo>
                  <a:lnTo>
                    <a:pt x="2086102" y="323976"/>
                  </a:lnTo>
                  <a:lnTo>
                    <a:pt x="1997964" y="331088"/>
                  </a:lnTo>
                  <a:lnTo>
                    <a:pt x="1997964" y="1188720"/>
                  </a:lnTo>
                  <a:lnTo>
                    <a:pt x="0" y="1188720"/>
                  </a:lnTo>
                  <a:lnTo>
                    <a:pt x="0" y="0"/>
                  </a:lnTo>
                  <a:lnTo>
                    <a:pt x="260603" y="0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258567" y="2110740"/>
              <a:ext cx="2106295" cy="1188720"/>
            </a:xfrm>
            <a:custGeom>
              <a:avLst/>
              <a:gdLst/>
              <a:ahLst/>
              <a:cxnLst/>
              <a:rect l="l" t="t" r="r" b="b"/>
              <a:pathLst>
                <a:path w="2106295" h="1188720">
                  <a:moveTo>
                    <a:pt x="1863217" y="0"/>
                  </a:moveTo>
                  <a:lnTo>
                    <a:pt x="0" y="0"/>
                  </a:lnTo>
                  <a:lnTo>
                    <a:pt x="0" y="1188720"/>
                  </a:lnTo>
                  <a:lnTo>
                    <a:pt x="1863217" y="1188720"/>
                  </a:lnTo>
                  <a:lnTo>
                    <a:pt x="1863217" y="331088"/>
                  </a:lnTo>
                  <a:lnTo>
                    <a:pt x="1945385" y="323976"/>
                  </a:lnTo>
                  <a:lnTo>
                    <a:pt x="2106168" y="242950"/>
                  </a:lnTo>
                  <a:lnTo>
                    <a:pt x="1945385" y="161925"/>
                  </a:lnTo>
                  <a:lnTo>
                    <a:pt x="1863217" y="161925"/>
                  </a:lnTo>
                  <a:lnTo>
                    <a:pt x="186321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258567" y="2110740"/>
              <a:ext cx="2106295" cy="1188720"/>
            </a:xfrm>
            <a:custGeom>
              <a:avLst/>
              <a:gdLst/>
              <a:ahLst/>
              <a:cxnLst/>
              <a:rect l="l" t="t" r="r" b="b"/>
              <a:pathLst>
                <a:path w="2106295" h="1188720">
                  <a:moveTo>
                    <a:pt x="80390" y="0"/>
                  </a:moveTo>
                  <a:lnTo>
                    <a:pt x="1863217" y="0"/>
                  </a:lnTo>
                  <a:lnTo>
                    <a:pt x="1863217" y="161925"/>
                  </a:lnTo>
                  <a:lnTo>
                    <a:pt x="1945385" y="161925"/>
                  </a:lnTo>
                  <a:lnTo>
                    <a:pt x="2106168" y="242950"/>
                  </a:lnTo>
                  <a:lnTo>
                    <a:pt x="1945385" y="323976"/>
                  </a:lnTo>
                  <a:lnTo>
                    <a:pt x="1863217" y="331088"/>
                  </a:lnTo>
                  <a:lnTo>
                    <a:pt x="1863217" y="1188720"/>
                  </a:lnTo>
                  <a:lnTo>
                    <a:pt x="0" y="1188720"/>
                  </a:lnTo>
                  <a:lnTo>
                    <a:pt x="0" y="0"/>
                  </a:lnTo>
                  <a:lnTo>
                    <a:pt x="242950" y="0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33400" y="2110740"/>
              <a:ext cx="2014855" cy="1188720"/>
            </a:xfrm>
            <a:custGeom>
              <a:avLst/>
              <a:gdLst/>
              <a:ahLst/>
              <a:cxnLst/>
              <a:rect l="l" t="t" r="r" b="b"/>
              <a:pathLst>
                <a:path w="2014855" h="1188720">
                  <a:moveTo>
                    <a:pt x="1782318" y="0"/>
                  </a:moveTo>
                  <a:lnTo>
                    <a:pt x="0" y="0"/>
                  </a:lnTo>
                  <a:lnTo>
                    <a:pt x="0" y="1188720"/>
                  </a:lnTo>
                  <a:lnTo>
                    <a:pt x="1782318" y="1188720"/>
                  </a:lnTo>
                  <a:lnTo>
                    <a:pt x="1782318" y="331088"/>
                  </a:lnTo>
                  <a:lnTo>
                    <a:pt x="1860931" y="323976"/>
                  </a:lnTo>
                  <a:lnTo>
                    <a:pt x="2014727" y="242950"/>
                  </a:lnTo>
                  <a:lnTo>
                    <a:pt x="1860931" y="161925"/>
                  </a:lnTo>
                  <a:lnTo>
                    <a:pt x="1782318" y="161925"/>
                  </a:lnTo>
                  <a:lnTo>
                    <a:pt x="178231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33400" y="2110740"/>
              <a:ext cx="2014855" cy="1188720"/>
            </a:xfrm>
            <a:custGeom>
              <a:avLst/>
              <a:gdLst/>
              <a:ahLst/>
              <a:cxnLst/>
              <a:rect l="l" t="t" r="r" b="b"/>
              <a:pathLst>
                <a:path w="2014855" h="1188720">
                  <a:moveTo>
                    <a:pt x="76860" y="0"/>
                  </a:moveTo>
                  <a:lnTo>
                    <a:pt x="1782318" y="0"/>
                  </a:lnTo>
                  <a:lnTo>
                    <a:pt x="1782318" y="161925"/>
                  </a:lnTo>
                  <a:lnTo>
                    <a:pt x="1860931" y="161925"/>
                  </a:lnTo>
                  <a:lnTo>
                    <a:pt x="2014727" y="242950"/>
                  </a:lnTo>
                  <a:lnTo>
                    <a:pt x="1860931" y="323976"/>
                  </a:lnTo>
                  <a:lnTo>
                    <a:pt x="1782318" y="331088"/>
                  </a:lnTo>
                  <a:lnTo>
                    <a:pt x="1782318" y="1188720"/>
                  </a:lnTo>
                  <a:lnTo>
                    <a:pt x="0" y="1188720"/>
                  </a:lnTo>
                  <a:lnTo>
                    <a:pt x="0" y="0"/>
                  </a:lnTo>
                  <a:lnTo>
                    <a:pt x="232435" y="0"/>
                  </a:lnTo>
                  <a:lnTo>
                    <a:pt x="0" y="0"/>
                  </a:lnTo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6068" y="2353043"/>
              <a:ext cx="384822" cy="23394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295400" y="2342388"/>
              <a:ext cx="384175" cy="233679"/>
            </a:xfrm>
            <a:custGeom>
              <a:avLst/>
              <a:gdLst/>
              <a:ahLst/>
              <a:cxnLst/>
              <a:rect l="l" t="t" r="r" b="b"/>
              <a:pathLst>
                <a:path w="384175" h="233680">
                  <a:moveTo>
                    <a:pt x="192024" y="0"/>
                  </a:moveTo>
                  <a:lnTo>
                    <a:pt x="131332" y="5943"/>
                  </a:lnTo>
                  <a:lnTo>
                    <a:pt x="78620" y="22494"/>
                  </a:lnTo>
                  <a:lnTo>
                    <a:pt x="37051" y="47731"/>
                  </a:lnTo>
                  <a:lnTo>
                    <a:pt x="9790" y="79735"/>
                  </a:lnTo>
                  <a:lnTo>
                    <a:pt x="0" y="116586"/>
                  </a:lnTo>
                  <a:lnTo>
                    <a:pt x="9790" y="153436"/>
                  </a:lnTo>
                  <a:lnTo>
                    <a:pt x="37051" y="185440"/>
                  </a:lnTo>
                  <a:lnTo>
                    <a:pt x="78620" y="210677"/>
                  </a:lnTo>
                  <a:lnTo>
                    <a:pt x="131332" y="227228"/>
                  </a:lnTo>
                  <a:lnTo>
                    <a:pt x="192024" y="233172"/>
                  </a:lnTo>
                  <a:lnTo>
                    <a:pt x="252715" y="227228"/>
                  </a:lnTo>
                  <a:lnTo>
                    <a:pt x="305427" y="210677"/>
                  </a:lnTo>
                  <a:lnTo>
                    <a:pt x="346996" y="185440"/>
                  </a:lnTo>
                  <a:lnTo>
                    <a:pt x="374257" y="153436"/>
                  </a:lnTo>
                  <a:lnTo>
                    <a:pt x="384048" y="116586"/>
                  </a:lnTo>
                  <a:lnTo>
                    <a:pt x="374257" y="79735"/>
                  </a:lnTo>
                  <a:lnTo>
                    <a:pt x="346996" y="47731"/>
                  </a:lnTo>
                  <a:lnTo>
                    <a:pt x="305427" y="22494"/>
                  </a:lnTo>
                  <a:lnTo>
                    <a:pt x="252715" y="5943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94117"/>
              </a:srgbClr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64228" y="1842870"/>
            <a:ext cx="102870" cy="1828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2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2268854" y="1856301"/>
            <a:ext cx="4602480" cy="183833"/>
            <a:chOff x="3025139" y="2342388"/>
            <a:chExt cx="6136640" cy="24511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5807" y="2353043"/>
              <a:ext cx="384822" cy="23394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025139" y="2342388"/>
              <a:ext cx="384175" cy="233679"/>
            </a:xfrm>
            <a:custGeom>
              <a:avLst/>
              <a:gdLst/>
              <a:ahLst/>
              <a:cxnLst/>
              <a:rect l="l" t="t" r="r" b="b"/>
              <a:pathLst>
                <a:path w="384175" h="233680">
                  <a:moveTo>
                    <a:pt x="192024" y="0"/>
                  </a:moveTo>
                  <a:lnTo>
                    <a:pt x="131332" y="5943"/>
                  </a:lnTo>
                  <a:lnTo>
                    <a:pt x="78620" y="22494"/>
                  </a:lnTo>
                  <a:lnTo>
                    <a:pt x="37051" y="47731"/>
                  </a:lnTo>
                  <a:lnTo>
                    <a:pt x="9790" y="79735"/>
                  </a:lnTo>
                  <a:lnTo>
                    <a:pt x="0" y="116586"/>
                  </a:lnTo>
                  <a:lnTo>
                    <a:pt x="9790" y="153436"/>
                  </a:lnTo>
                  <a:lnTo>
                    <a:pt x="37051" y="185440"/>
                  </a:lnTo>
                  <a:lnTo>
                    <a:pt x="78620" y="210677"/>
                  </a:lnTo>
                  <a:lnTo>
                    <a:pt x="131332" y="227228"/>
                  </a:lnTo>
                  <a:lnTo>
                    <a:pt x="192024" y="233172"/>
                  </a:lnTo>
                  <a:lnTo>
                    <a:pt x="252715" y="227228"/>
                  </a:lnTo>
                  <a:lnTo>
                    <a:pt x="305427" y="210677"/>
                  </a:lnTo>
                  <a:lnTo>
                    <a:pt x="346996" y="185440"/>
                  </a:lnTo>
                  <a:lnTo>
                    <a:pt x="374257" y="153436"/>
                  </a:lnTo>
                  <a:lnTo>
                    <a:pt x="384048" y="116586"/>
                  </a:lnTo>
                  <a:lnTo>
                    <a:pt x="374257" y="79735"/>
                  </a:lnTo>
                  <a:lnTo>
                    <a:pt x="346996" y="47731"/>
                  </a:lnTo>
                  <a:lnTo>
                    <a:pt x="305427" y="22494"/>
                  </a:lnTo>
                  <a:lnTo>
                    <a:pt x="252715" y="5943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94117"/>
              </a:srgbClr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6904" y="2353043"/>
              <a:ext cx="384822" cy="23394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936235" y="2342388"/>
              <a:ext cx="384175" cy="233679"/>
            </a:xfrm>
            <a:custGeom>
              <a:avLst/>
              <a:gdLst/>
              <a:ahLst/>
              <a:cxnLst/>
              <a:rect l="l" t="t" r="r" b="b"/>
              <a:pathLst>
                <a:path w="384175" h="233680">
                  <a:moveTo>
                    <a:pt x="192024" y="0"/>
                  </a:moveTo>
                  <a:lnTo>
                    <a:pt x="131332" y="5943"/>
                  </a:lnTo>
                  <a:lnTo>
                    <a:pt x="78620" y="22494"/>
                  </a:lnTo>
                  <a:lnTo>
                    <a:pt x="37051" y="47731"/>
                  </a:lnTo>
                  <a:lnTo>
                    <a:pt x="9790" y="79735"/>
                  </a:lnTo>
                  <a:lnTo>
                    <a:pt x="0" y="116586"/>
                  </a:lnTo>
                  <a:lnTo>
                    <a:pt x="9790" y="153436"/>
                  </a:lnTo>
                  <a:lnTo>
                    <a:pt x="37051" y="185440"/>
                  </a:lnTo>
                  <a:lnTo>
                    <a:pt x="78620" y="210677"/>
                  </a:lnTo>
                  <a:lnTo>
                    <a:pt x="131332" y="227228"/>
                  </a:lnTo>
                  <a:lnTo>
                    <a:pt x="192024" y="233172"/>
                  </a:lnTo>
                  <a:lnTo>
                    <a:pt x="252715" y="227228"/>
                  </a:lnTo>
                  <a:lnTo>
                    <a:pt x="305427" y="210677"/>
                  </a:lnTo>
                  <a:lnTo>
                    <a:pt x="346996" y="185440"/>
                  </a:lnTo>
                  <a:lnTo>
                    <a:pt x="374257" y="153436"/>
                  </a:lnTo>
                  <a:lnTo>
                    <a:pt x="384048" y="116586"/>
                  </a:lnTo>
                  <a:lnTo>
                    <a:pt x="374257" y="79735"/>
                  </a:lnTo>
                  <a:lnTo>
                    <a:pt x="346996" y="47731"/>
                  </a:lnTo>
                  <a:lnTo>
                    <a:pt x="305427" y="22494"/>
                  </a:lnTo>
                  <a:lnTo>
                    <a:pt x="252715" y="5943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94117"/>
              </a:srgbClr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8239" y="2353043"/>
              <a:ext cx="383273" cy="23394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767572" y="2342388"/>
              <a:ext cx="382905" cy="233679"/>
            </a:xfrm>
            <a:custGeom>
              <a:avLst/>
              <a:gdLst/>
              <a:ahLst/>
              <a:cxnLst/>
              <a:rect l="l" t="t" r="r" b="b"/>
              <a:pathLst>
                <a:path w="382904" h="233680">
                  <a:moveTo>
                    <a:pt x="191261" y="0"/>
                  </a:moveTo>
                  <a:lnTo>
                    <a:pt x="130795" y="5943"/>
                  </a:lnTo>
                  <a:lnTo>
                    <a:pt x="78290" y="22494"/>
                  </a:lnTo>
                  <a:lnTo>
                    <a:pt x="36892" y="47731"/>
                  </a:lnTo>
                  <a:lnTo>
                    <a:pt x="9747" y="79735"/>
                  </a:lnTo>
                  <a:lnTo>
                    <a:pt x="0" y="116586"/>
                  </a:lnTo>
                  <a:lnTo>
                    <a:pt x="9747" y="153436"/>
                  </a:lnTo>
                  <a:lnTo>
                    <a:pt x="36892" y="185440"/>
                  </a:lnTo>
                  <a:lnTo>
                    <a:pt x="78290" y="210677"/>
                  </a:lnTo>
                  <a:lnTo>
                    <a:pt x="130795" y="227228"/>
                  </a:lnTo>
                  <a:lnTo>
                    <a:pt x="191261" y="233172"/>
                  </a:lnTo>
                  <a:lnTo>
                    <a:pt x="251728" y="227228"/>
                  </a:lnTo>
                  <a:lnTo>
                    <a:pt x="304233" y="210677"/>
                  </a:lnTo>
                  <a:lnTo>
                    <a:pt x="345631" y="185440"/>
                  </a:lnTo>
                  <a:lnTo>
                    <a:pt x="372776" y="153436"/>
                  </a:lnTo>
                  <a:lnTo>
                    <a:pt x="382524" y="116586"/>
                  </a:lnTo>
                  <a:lnTo>
                    <a:pt x="372776" y="79735"/>
                  </a:lnTo>
                  <a:lnTo>
                    <a:pt x="345631" y="47731"/>
                  </a:lnTo>
                  <a:lnTo>
                    <a:pt x="304233" y="22494"/>
                  </a:lnTo>
                  <a:lnTo>
                    <a:pt x="251728" y="5943"/>
                  </a:lnTo>
                  <a:lnTo>
                    <a:pt x="191261" y="0"/>
                  </a:lnTo>
                  <a:close/>
                </a:path>
              </a:pathLst>
            </a:custGeom>
            <a:solidFill>
              <a:srgbClr val="FFFFFF">
                <a:alpha val="94117"/>
              </a:srgbClr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232976" y="1842870"/>
            <a:ext cx="1237298" cy="4851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100"/>
              </a:spcBef>
            </a:pPr>
            <a:r>
              <a:rPr sz="112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sz="112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71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粉丝关注变异系数</a:t>
            </a:r>
            <a:endParaRPr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08536" y="1842870"/>
            <a:ext cx="779145" cy="5930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0640" algn="ctr">
              <a:lnSpc>
                <a:spcPct val="100000"/>
              </a:lnSpc>
              <a:spcBef>
                <a:spcPts val="100"/>
              </a:spcBef>
            </a:pPr>
            <a:r>
              <a:rPr sz="112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sz="112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  <a:spcBef>
                <a:spcPts val="1760"/>
              </a:spcBef>
            </a:pP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次级粉丝量</a:t>
            </a:r>
            <a:endParaRPr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03098" y="1875731"/>
            <a:ext cx="5588794" cy="1192530"/>
            <a:chOff x="536194" y="2368295"/>
            <a:chExt cx="7451725" cy="1590040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4096" y="2378976"/>
              <a:ext cx="384822" cy="23239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853428" y="2368295"/>
              <a:ext cx="384175" cy="231775"/>
            </a:xfrm>
            <a:custGeom>
              <a:avLst/>
              <a:gdLst/>
              <a:ahLst/>
              <a:cxnLst/>
              <a:rect l="l" t="t" r="r" b="b"/>
              <a:pathLst>
                <a:path w="384175" h="231775">
                  <a:moveTo>
                    <a:pt x="192024" y="0"/>
                  </a:moveTo>
                  <a:lnTo>
                    <a:pt x="131332" y="5900"/>
                  </a:lnTo>
                  <a:lnTo>
                    <a:pt x="78620" y="22335"/>
                  </a:lnTo>
                  <a:lnTo>
                    <a:pt x="37051" y="47402"/>
                  </a:lnTo>
                  <a:lnTo>
                    <a:pt x="9790" y="79199"/>
                  </a:lnTo>
                  <a:lnTo>
                    <a:pt x="0" y="115824"/>
                  </a:lnTo>
                  <a:lnTo>
                    <a:pt x="9790" y="152448"/>
                  </a:lnTo>
                  <a:lnTo>
                    <a:pt x="37051" y="184245"/>
                  </a:lnTo>
                  <a:lnTo>
                    <a:pt x="78620" y="209312"/>
                  </a:lnTo>
                  <a:lnTo>
                    <a:pt x="131332" y="225747"/>
                  </a:lnTo>
                  <a:lnTo>
                    <a:pt x="192024" y="231648"/>
                  </a:lnTo>
                  <a:lnTo>
                    <a:pt x="252715" y="225747"/>
                  </a:lnTo>
                  <a:lnTo>
                    <a:pt x="305427" y="209312"/>
                  </a:lnTo>
                  <a:lnTo>
                    <a:pt x="346996" y="184245"/>
                  </a:lnTo>
                  <a:lnTo>
                    <a:pt x="374257" y="152448"/>
                  </a:lnTo>
                  <a:lnTo>
                    <a:pt x="384048" y="115824"/>
                  </a:lnTo>
                  <a:lnTo>
                    <a:pt x="374257" y="79199"/>
                  </a:lnTo>
                  <a:lnTo>
                    <a:pt x="346996" y="47402"/>
                  </a:lnTo>
                  <a:lnTo>
                    <a:pt x="305427" y="22335"/>
                  </a:lnTo>
                  <a:lnTo>
                    <a:pt x="252715" y="5900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94117"/>
              </a:srgbClr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542544" y="3336035"/>
              <a:ext cx="7439025" cy="615950"/>
            </a:xfrm>
            <a:custGeom>
              <a:avLst/>
              <a:gdLst/>
              <a:ahLst/>
              <a:cxnLst/>
              <a:rect l="l" t="t" r="r" b="b"/>
              <a:pathLst>
                <a:path w="7439025" h="615950">
                  <a:moveTo>
                    <a:pt x="7438644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3642232" y="400050"/>
                  </a:lnTo>
                  <a:lnTo>
                    <a:pt x="3642232" y="461771"/>
                  </a:lnTo>
                  <a:lnTo>
                    <a:pt x="3565398" y="461771"/>
                  </a:lnTo>
                  <a:lnTo>
                    <a:pt x="3719322" y="615695"/>
                  </a:lnTo>
                  <a:lnTo>
                    <a:pt x="3873246" y="461771"/>
                  </a:lnTo>
                  <a:lnTo>
                    <a:pt x="3796410" y="461771"/>
                  </a:lnTo>
                  <a:lnTo>
                    <a:pt x="3796410" y="400050"/>
                  </a:lnTo>
                  <a:lnTo>
                    <a:pt x="7438644" y="400050"/>
                  </a:lnTo>
                  <a:lnTo>
                    <a:pt x="743864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542544" y="3336035"/>
              <a:ext cx="7439025" cy="615950"/>
            </a:xfrm>
            <a:custGeom>
              <a:avLst/>
              <a:gdLst/>
              <a:ahLst/>
              <a:cxnLst/>
              <a:rect l="l" t="t" r="r" b="b"/>
              <a:pathLst>
                <a:path w="7439025" h="615950">
                  <a:moveTo>
                    <a:pt x="0" y="0"/>
                  </a:moveTo>
                  <a:lnTo>
                    <a:pt x="7438644" y="0"/>
                  </a:lnTo>
                  <a:lnTo>
                    <a:pt x="7438644" y="400050"/>
                  </a:lnTo>
                  <a:lnTo>
                    <a:pt x="3796410" y="400050"/>
                  </a:lnTo>
                  <a:lnTo>
                    <a:pt x="3796410" y="461771"/>
                  </a:lnTo>
                  <a:lnTo>
                    <a:pt x="3873246" y="461771"/>
                  </a:lnTo>
                  <a:lnTo>
                    <a:pt x="3719322" y="615695"/>
                  </a:lnTo>
                  <a:lnTo>
                    <a:pt x="3565398" y="461771"/>
                  </a:lnTo>
                  <a:lnTo>
                    <a:pt x="3642232" y="461771"/>
                  </a:lnTo>
                  <a:lnTo>
                    <a:pt x="3642232" y="400050"/>
                  </a:lnTo>
                  <a:lnTo>
                    <a:pt x="0" y="400050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525482" y="1842870"/>
            <a:ext cx="475298" cy="4876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100"/>
              </a:spcBef>
            </a:pPr>
            <a:r>
              <a:rPr sz="112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endParaRPr sz="112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71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转发量</a:t>
            </a:r>
            <a:endParaRPr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44915" y="2646208"/>
            <a:ext cx="920115" cy="193040"/>
          </a:xfrm>
          <a:prstGeom prst="rect">
            <a:avLst/>
          </a:prstGeom>
        </p:spPr>
        <p:txBody>
          <a:bodyPr vert="horz" wrap="square" lIns="0" tIns="90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0" spc="1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KO</a:t>
            </a:r>
            <a:r>
              <a:rPr sz="1200" b="0" spc="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</a:t>
            </a:r>
            <a:r>
              <a:rPr sz="1200" spc="-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质量评估</a:t>
            </a:r>
            <a:endParaRPr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986843" y="2596774"/>
            <a:ext cx="2805589" cy="471488"/>
            <a:chOff x="7982457" y="3329685"/>
            <a:chExt cx="3740785" cy="628650"/>
          </a:xfrm>
        </p:grpSpPr>
        <p:sp>
          <p:nvSpPr>
            <p:cNvPr id="36" name="object 36"/>
            <p:cNvSpPr/>
            <p:nvPr/>
          </p:nvSpPr>
          <p:spPr>
            <a:xfrm>
              <a:off x="7988807" y="3336035"/>
              <a:ext cx="3728085" cy="615950"/>
            </a:xfrm>
            <a:custGeom>
              <a:avLst/>
              <a:gdLst/>
              <a:ahLst/>
              <a:cxnLst/>
              <a:rect l="l" t="t" r="r" b="b"/>
              <a:pathLst>
                <a:path w="3728084" h="615950">
                  <a:moveTo>
                    <a:pt x="3727704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1786890" y="400050"/>
                  </a:lnTo>
                  <a:lnTo>
                    <a:pt x="1786890" y="461771"/>
                  </a:lnTo>
                  <a:lnTo>
                    <a:pt x="1709927" y="461771"/>
                  </a:lnTo>
                  <a:lnTo>
                    <a:pt x="1863852" y="615695"/>
                  </a:lnTo>
                  <a:lnTo>
                    <a:pt x="2017776" y="461771"/>
                  </a:lnTo>
                  <a:lnTo>
                    <a:pt x="1940814" y="461771"/>
                  </a:lnTo>
                  <a:lnTo>
                    <a:pt x="1940814" y="400050"/>
                  </a:lnTo>
                  <a:lnTo>
                    <a:pt x="3727704" y="400050"/>
                  </a:lnTo>
                  <a:lnTo>
                    <a:pt x="372770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988807" y="3336035"/>
              <a:ext cx="3728085" cy="615950"/>
            </a:xfrm>
            <a:custGeom>
              <a:avLst/>
              <a:gdLst/>
              <a:ahLst/>
              <a:cxnLst/>
              <a:rect l="l" t="t" r="r" b="b"/>
              <a:pathLst>
                <a:path w="3728084" h="615950">
                  <a:moveTo>
                    <a:pt x="0" y="0"/>
                  </a:moveTo>
                  <a:lnTo>
                    <a:pt x="3727704" y="0"/>
                  </a:lnTo>
                  <a:lnTo>
                    <a:pt x="3727704" y="400050"/>
                  </a:lnTo>
                  <a:lnTo>
                    <a:pt x="1940814" y="400050"/>
                  </a:lnTo>
                  <a:lnTo>
                    <a:pt x="1940814" y="461771"/>
                  </a:lnTo>
                  <a:lnTo>
                    <a:pt x="2017776" y="461771"/>
                  </a:lnTo>
                  <a:lnTo>
                    <a:pt x="1863852" y="615695"/>
                  </a:lnTo>
                  <a:lnTo>
                    <a:pt x="1709927" y="461771"/>
                  </a:lnTo>
                  <a:lnTo>
                    <a:pt x="1786890" y="461771"/>
                  </a:lnTo>
                  <a:lnTo>
                    <a:pt x="1786890" y="400050"/>
                  </a:lnTo>
                  <a:lnTo>
                    <a:pt x="0" y="40005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762368" y="2646208"/>
            <a:ext cx="1223963" cy="193040"/>
          </a:xfrm>
          <a:prstGeom prst="rect">
            <a:avLst/>
          </a:prstGeom>
        </p:spPr>
        <p:txBody>
          <a:bodyPr vert="horz" wrap="square" lIns="0" tIns="90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0" spc="1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KO</a:t>
            </a:r>
            <a:r>
              <a:rPr sz="1200" b="0" spc="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</a:t>
            </a:r>
            <a:r>
              <a:rPr sz="1200" spc="-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内容效果评估</a:t>
            </a:r>
            <a:endParaRPr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92302" y="2206153"/>
            <a:ext cx="475298" cy="193040"/>
          </a:xfrm>
          <a:prstGeom prst="rect">
            <a:avLst/>
          </a:prstGeom>
        </p:spPr>
        <p:txBody>
          <a:bodyPr vert="horz" wrap="square" lIns="0" tIns="90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粉丝量</a:t>
            </a:r>
          </a:p>
        </p:txBody>
      </p:sp>
      <p:grpSp>
        <p:nvGrpSpPr>
          <p:cNvPr id="40" name="object 40"/>
          <p:cNvGrpSpPr/>
          <p:nvPr/>
        </p:nvGrpSpPr>
        <p:grpSpPr>
          <a:xfrm>
            <a:off x="7925562" y="1856301"/>
            <a:ext cx="295751" cy="183833"/>
            <a:chOff x="10567416" y="2342388"/>
            <a:chExt cx="394335" cy="245110"/>
          </a:xfrm>
        </p:grpSpPr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8084" y="2353043"/>
              <a:ext cx="383273" cy="23394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0567416" y="2342388"/>
              <a:ext cx="382905" cy="233679"/>
            </a:xfrm>
            <a:custGeom>
              <a:avLst/>
              <a:gdLst/>
              <a:ahLst/>
              <a:cxnLst/>
              <a:rect l="l" t="t" r="r" b="b"/>
              <a:pathLst>
                <a:path w="382904" h="233680">
                  <a:moveTo>
                    <a:pt x="191261" y="0"/>
                  </a:moveTo>
                  <a:lnTo>
                    <a:pt x="130795" y="5943"/>
                  </a:lnTo>
                  <a:lnTo>
                    <a:pt x="78290" y="22494"/>
                  </a:lnTo>
                  <a:lnTo>
                    <a:pt x="36892" y="47731"/>
                  </a:lnTo>
                  <a:lnTo>
                    <a:pt x="9747" y="79735"/>
                  </a:lnTo>
                  <a:lnTo>
                    <a:pt x="0" y="116586"/>
                  </a:lnTo>
                  <a:lnTo>
                    <a:pt x="9747" y="153436"/>
                  </a:lnTo>
                  <a:lnTo>
                    <a:pt x="36892" y="185440"/>
                  </a:lnTo>
                  <a:lnTo>
                    <a:pt x="78290" y="210677"/>
                  </a:lnTo>
                  <a:lnTo>
                    <a:pt x="130795" y="227228"/>
                  </a:lnTo>
                  <a:lnTo>
                    <a:pt x="191261" y="233172"/>
                  </a:lnTo>
                  <a:lnTo>
                    <a:pt x="251728" y="227228"/>
                  </a:lnTo>
                  <a:lnTo>
                    <a:pt x="304233" y="210677"/>
                  </a:lnTo>
                  <a:lnTo>
                    <a:pt x="345631" y="185440"/>
                  </a:lnTo>
                  <a:lnTo>
                    <a:pt x="372776" y="153436"/>
                  </a:lnTo>
                  <a:lnTo>
                    <a:pt x="382524" y="116586"/>
                  </a:lnTo>
                  <a:lnTo>
                    <a:pt x="372776" y="79735"/>
                  </a:lnTo>
                  <a:lnTo>
                    <a:pt x="345631" y="47731"/>
                  </a:lnTo>
                  <a:lnTo>
                    <a:pt x="304233" y="22494"/>
                  </a:lnTo>
                  <a:lnTo>
                    <a:pt x="251728" y="5943"/>
                  </a:lnTo>
                  <a:lnTo>
                    <a:pt x="191261" y="0"/>
                  </a:lnTo>
                  <a:close/>
                </a:path>
              </a:pathLst>
            </a:custGeom>
            <a:solidFill>
              <a:srgbClr val="FFFFFF">
                <a:alpha val="94117"/>
              </a:srgbClr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7891367" y="1842870"/>
            <a:ext cx="475298" cy="5930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100"/>
              </a:spcBef>
            </a:pPr>
            <a:r>
              <a:rPr sz="112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endParaRPr sz="112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评论量</a:t>
            </a:r>
            <a:endParaRPr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17195" y="3306101"/>
            <a:ext cx="4251008" cy="1542098"/>
          </a:xfrm>
          <a:custGeom>
            <a:avLst/>
            <a:gdLst/>
            <a:ahLst/>
            <a:cxnLst/>
            <a:rect l="l" t="t" r="r" b="b"/>
            <a:pathLst>
              <a:path w="5668010" h="2315209">
                <a:moveTo>
                  <a:pt x="0" y="2314956"/>
                </a:moveTo>
                <a:lnTo>
                  <a:pt x="5667756" y="2314956"/>
                </a:lnTo>
                <a:lnTo>
                  <a:pt x="5667756" y="0"/>
                </a:lnTo>
                <a:lnTo>
                  <a:pt x="0" y="0"/>
                </a:lnTo>
                <a:lnTo>
                  <a:pt x="0" y="2314956"/>
                </a:lnTo>
                <a:close/>
              </a:path>
            </a:pathLst>
          </a:custGeom>
          <a:ln w="12192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56590" y="3394474"/>
            <a:ext cx="4147661" cy="748665"/>
          </a:xfrm>
          <a:prstGeom prst="rect">
            <a:avLst/>
          </a:prstGeom>
        </p:spPr>
        <p:txBody>
          <a:bodyPr vert="horz" wrap="square" lIns="0" tIns="41433" rIns="0" bIns="0" rtlCol="0">
            <a:spAutoFit/>
          </a:bodyPr>
          <a:lstStyle/>
          <a:p>
            <a:pPr marL="12700">
              <a:lnSpc>
                <a:spcPct val="120000"/>
              </a:lnSpc>
              <a:spcBef>
                <a:spcPts val="435"/>
              </a:spcBef>
              <a:spcAft>
                <a:spcPts val="0"/>
              </a:spcAft>
              <a:tabLst>
                <a:tab pos="354965" algn="l"/>
              </a:tabLst>
            </a:pP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①	提取观测粉丝的粉丝量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据，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做分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段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处理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分析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效粉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丝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量占比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20000"/>
              </a:lnSpc>
              <a:spcBef>
                <a:spcPts val="340"/>
              </a:spcBef>
              <a:spcAft>
                <a:spcPts val="0"/>
              </a:spcAft>
              <a:tabLst>
                <a:tab pos="354965" algn="l"/>
              </a:tabLst>
            </a:pP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②	针对粉丝关注数1000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上做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失值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处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理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55600" marR="5080" indent="-342900">
              <a:lnSpc>
                <a:spcPct val="120000"/>
              </a:lnSpc>
              <a:spcAft>
                <a:spcPts val="0"/>
              </a:spcAft>
              <a:tabLst>
                <a:tab pos="354965" algn="l"/>
              </a:tabLst>
            </a:pP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③	用变异系数考察粉丝关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数的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离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散程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度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（变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异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系数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越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小，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说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明粉丝 关注数越集中</a:t>
            </a:r>
            <a:r>
              <a:rPr sz="9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，KOL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质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量越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差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），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式如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068735" y="3310578"/>
            <a:ext cx="6711791" cy="1537335"/>
            <a:chOff x="2758313" y="4413504"/>
            <a:chExt cx="8949055" cy="2049780"/>
          </a:xfrm>
        </p:grpSpPr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8313" y="5559298"/>
              <a:ext cx="876935" cy="67119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237478" y="4413504"/>
              <a:ext cx="5469890" cy="2049780"/>
            </a:xfrm>
            <a:custGeom>
              <a:avLst/>
              <a:gdLst/>
              <a:ahLst/>
              <a:cxnLst/>
              <a:rect l="l" t="t" r="r" b="b"/>
              <a:pathLst>
                <a:path w="5469890" h="2315209">
                  <a:moveTo>
                    <a:pt x="0" y="2314956"/>
                  </a:moveTo>
                  <a:lnTo>
                    <a:pt x="5469636" y="2314956"/>
                  </a:lnTo>
                  <a:lnTo>
                    <a:pt x="5469636" y="0"/>
                  </a:lnTo>
                  <a:lnTo>
                    <a:pt x="0" y="0"/>
                  </a:lnTo>
                  <a:lnTo>
                    <a:pt x="0" y="2314956"/>
                  </a:lnTo>
                  <a:close/>
                </a:path>
              </a:pathLst>
            </a:custGeom>
            <a:ln w="12192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762500" y="3373186"/>
            <a:ext cx="3747611" cy="1499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20000"/>
              </a:lnSpc>
              <a:spcBef>
                <a:spcPts val="440"/>
              </a:spcBef>
              <a:spcAft>
                <a:spcPts val="0"/>
              </a:spcAft>
              <a:tabLst>
                <a:tab pos="354965" algn="l"/>
              </a:tabLst>
            </a:pPr>
            <a:r>
              <a:rPr sz="9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①	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计算转评赞数据的上下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分位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上下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分位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以外的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55600">
              <a:lnSpc>
                <a:spcPct val="120000"/>
              </a:lnSpc>
              <a:spcBef>
                <a:spcPts val="340"/>
              </a:spcBef>
              <a:spcAft>
                <a:spcPts val="0"/>
              </a:spcAft>
            </a:pP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数据做缺失值处理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55600" marR="5080" indent="-342900">
              <a:lnSpc>
                <a:spcPct val="120000"/>
              </a:lnSpc>
              <a:spcAft>
                <a:spcPts val="0"/>
              </a:spcAft>
              <a:tabLst>
                <a:tab pos="354965" algn="l"/>
              </a:tabLst>
            </a:pP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②	针对有效样本量，分别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算平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均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获赞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量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、平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均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评论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量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、平均 转发量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20000"/>
              </a:lnSpc>
              <a:spcBef>
                <a:spcPts val="335"/>
              </a:spcBef>
              <a:spcAft>
                <a:spcPts val="0"/>
              </a:spcAft>
              <a:tabLst>
                <a:tab pos="354965" algn="l"/>
              </a:tabLst>
            </a:pP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③	计算获赞率、评论率、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转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发率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27660">
              <a:lnSpc>
                <a:spcPct val="120000"/>
              </a:lnSpc>
              <a:spcBef>
                <a:spcPts val="335"/>
              </a:spcBef>
              <a:spcAft>
                <a:spcPts val="0"/>
              </a:spcAft>
            </a:pP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获赞率</a:t>
            </a:r>
            <a:r>
              <a:rPr sz="9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=平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均</a:t>
            </a:r>
            <a:r>
              <a:rPr sz="9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赞</a:t>
            </a:r>
            <a:r>
              <a:rPr sz="9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量/</a:t>
            </a:r>
            <a:r>
              <a:rPr sz="9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粉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丝</a:t>
            </a:r>
            <a:r>
              <a:rPr sz="9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量*100</a:t>
            </a:r>
            <a:r>
              <a:rPr sz="9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27660" marR="1939925">
              <a:lnSpc>
                <a:spcPct val="120000"/>
              </a:lnSpc>
              <a:spcAft>
                <a:spcPts val="0"/>
              </a:spcAft>
            </a:pP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评论率=平均评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论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量/粉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丝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量</a:t>
            </a:r>
            <a:r>
              <a:rPr sz="9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*1</a:t>
            </a:r>
            <a:r>
              <a:rPr sz="9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sz="900" spc="-1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 转发率=平均转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量/粉</a:t>
            </a:r>
            <a:r>
              <a:rPr sz="900" spc="-1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丝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量</a:t>
            </a:r>
            <a:r>
              <a:rPr sz="9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*1</a:t>
            </a:r>
            <a:r>
              <a:rPr sz="9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sz="900" spc="-1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sz="9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3479" y="3077406"/>
            <a:ext cx="4268153" cy="215900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31908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335"/>
              </a:spcBef>
            </a:pPr>
            <a:r>
              <a:rPr sz="1200" spc="-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对指定</a:t>
            </a:r>
            <a:r>
              <a:rPr sz="1200" spc="-1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KOL</a:t>
            </a:r>
            <a:r>
              <a:rPr sz="1200" spc="-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全量关注粉丝，进</a:t>
            </a:r>
            <a:r>
              <a:rPr sz="1200" spc="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</a:t>
            </a:r>
            <a:r>
              <a:rPr sz="1200" spc="-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观测</a:t>
            </a:r>
            <a:r>
              <a:rPr sz="1200" spc="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</a:t>
            </a:r>
            <a:r>
              <a:rPr sz="1200" spc="-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计分析</a:t>
            </a:r>
            <a:endParaRPr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677728" y="3084645"/>
            <a:ext cx="4111943" cy="215900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31908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335"/>
              </a:spcBef>
            </a:pPr>
            <a:r>
              <a:rPr sz="1200" spc="-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监测指定</a:t>
            </a:r>
            <a:r>
              <a:rPr sz="1200" spc="-1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KOL</a:t>
            </a:r>
            <a:r>
              <a:rPr sz="1200" spc="-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历史发布内容及</a:t>
            </a:r>
            <a:r>
              <a:rPr sz="1200" spc="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转</a:t>
            </a:r>
            <a:r>
              <a:rPr sz="1200" spc="-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评赞</a:t>
            </a:r>
            <a:r>
              <a:rPr sz="1200" spc="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</a:t>
            </a:r>
            <a:r>
              <a:rPr sz="1200" spc="-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据</a:t>
            </a:r>
            <a:endParaRPr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90906" y="1431105"/>
            <a:ext cx="8462963" cy="280035"/>
            <a:chOff x="521208" y="1775460"/>
            <a:chExt cx="11283950" cy="373380"/>
          </a:xfrm>
        </p:grpSpPr>
        <p:sp>
          <p:nvSpPr>
            <p:cNvPr id="53" name="object 53"/>
            <p:cNvSpPr/>
            <p:nvPr/>
          </p:nvSpPr>
          <p:spPr>
            <a:xfrm>
              <a:off x="531114" y="1785366"/>
              <a:ext cx="6705600" cy="353695"/>
            </a:xfrm>
            <a:custGeom>
              <a:avLst/>
              <a:gdLst/>
              <a:ahLst/>
              <a:cxnLst/>
              <a:rect l="l" t="t" r="r" b="b"/>
              <a:pathLst>
                <a:path w="6705600" h="353694">
                  <a:moveTo>
                    <a:pt x="6528688" y="0"/>
                  </a:moveTo>
                  <a:lnTo>
                    <a:pt x="0" y="0"/>
                  </a:lnTo>
                  <a:lnTo>
                    <a:pt x="0" y="353568"/>
                  </a:lnTo>
                  <a:lnTo>
                    <a:pt x="6528688" y="353568"/>
                  </a:lnTo>
                  <a:lnTo>
                    <a:pt x="6705600" y="176784"/>
                  </a:lnTo>
                  <a:lnTo>
                    <a:pt x="652868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531114" y="1785366"/>
              <a:ext cx="6705600" cy="353695"/>
            </a:xfrm>
            <a:custGeom>
              <a:avLst/>
              <a:gdLst/>
              <a:ahLst/>
              <a:cxnLst/>
              <a:rect l="l" t="t" r="r" b="b"/>
              <a:pathLst>
                <a:path w="6705600" h="353694">
                  <a:moveTo>
                    <a:pt x="0" y="0"/>
                  </a:moveTo>
                  <a:lnTo>
                    <a:pt x="6528688" y="0"/>
                  </a:lnTo>
                  <a:lnTo>
                    <a:pt x="6705600" y="176784"/>
                  </a:lnTo>
                  <a:lnTo>
                    <a:pt x="6528688" y="353568"/>
                  </a:lnTo>
                  <a:lnTo>
                    <a:pt x="0" y="353568"/>
                  </a:lnTo>
                  <a:lnTo>
                    <a:pt x="0" y="0"/>
                  </a:lnTo>
                  <a:close/>
                </a:path>
              </a:pathLst>
            </a:custGeom>
            <a:ln w="1981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6087617" y="1785366"/>
              <a:ext cx="5707380" cy="353695"/>
            </a:xfrm>
            <a:custGeom>
              <a:avLst/>
              <a:gdLst/>
              <a:ahLst/>
              <a:cxnLst/>
              <a:rect l="l" t="t" r="r" b="b"/>
              <a:pathLst>
                <a:path w="5707380" h="353694">
                  <a:moveTo>
                    <a:pt x="5530596" y="0"/>
                  </a:moveTo>
                  <a:lnTo>
                    <a:pt x="0" y="0"/>
                  </a:lnTo>
                  <a:lnTo>
                    <a:pt x="176784" y="176784"/>
                  </a:lnTo>
                  <a:lnTo>
                    <a:pt x="0" y="353568"/>
                  </a:lnTo>
                  <a:lnTo>
                    <a:pt x="5530596" y="353568"/>
                  </a:lnTo>
                  <a:lnTo>
                    <a:pt x="5707380" y="176784"/>
                  </a:lnTo>
                  <a:lnTo>
                    <a:pt x="5530596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6087617" y="1785366"/>
              <a:ext cx="5707380" cy="353695"/>
            </a:xfrm>
            <a:custGeom>
              <a:avLst/>
              <a:gdLst/>
              <a:ahLst/>
              <a:cxnLst/>
              <a:rect l="l" t="t" r="r" b="b"/>
              <a:pathLst>
                <a:path w="5707380" h="353694">
                  <a:moveTo>
                    <a:pt x="0" y="0"/>
                  </a:moveTo>
                  <a:lnTo>
                    <a:pt x="5530596" y="0"/>
                  </a:lnTo>
                  <a:lnTo>
                    <a:pt x="5707380" y="176784"/>
                  </a:lnTo>
                  <a:lnTo>
                    <a:pt x="5530596" y="353568"/>
                  </a:lnTo>
                  <a:lnTo>
                    <a:pt x="0" y="353568"/>
                  </a:lnTo>
                  <a:lnTo>
                    <a:pt x="176784" y="176784"/>
                  </a:lnTo>
                  <a:lnTo>
                    <a:pt x="0" y="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17023" y="760278"/>
            <a:ext cx="8241983" cy="672465"/>
          </a:xfrm>
          <a:prstGeom prst="rect">
            <a:avLst/>
          </a:prstGeom>
        </p:spPr>
        <p:txBody>
          <a:bodyPr vert="horz" wrap="square" lIns="0" tIns="9048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95"/>
              </a:spcBef>
              <a:spcAft>
                <a:spcPts val="0"/>
              </a:spcAft>
            </a:pP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通过算法得出重要的评估指标：无</a:t>
            </a:r>
            <a:r>
              <a:rPr sz="12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效</a:t>
            </a: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粉丝</a:t>
            </a:r>
            <a:r>
              <a:rPr sz="12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率</a:t>
            </a: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（无</a:t>
            </a:r>
            <a:r>
              <a:rPr sz="12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效</a:t>
            </a: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粉丝</a:t>
            </a:r>
            <a:r>
              <a:rPr sz="12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率</a:t>
            </a: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越高</a:t>
            </a:r>
            <a:r>
              <a:rPr sz="12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假粉</a:t>
            </a:r>
            <a:r>
              <a:rPr sz="12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占</a:t>
            </a: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比高</a:t>
            </a:r>
            <a:r>
              <a:rPr sz="12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二次</a:t>
            </a:r>
            <a:r>
              <a:rPr sz="12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裂</a:t>
            </a: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变能</a:t>
            </a:r>
            <a:r>
              <a:rPr sz="12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</a:t>
            </a: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力越</a:t>
            </a:r>
            <a:r>
              <a:rPr sz="12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差</a:t>
            </a: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）；</a:t>
            </a:r>
            <a:r>
              <a:rPr sz="12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粉</a:t>
            </a: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丝关</a:t>
            </a:r>
            <a:r>
              <a:rPr sz="12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</a:t>
            </a: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变异</a:t>
            </a:r>
            <a:r>
              <a:rPr sz="12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</a:t>
            </a: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数（ 变异系数越小，说明粉丝关注数越</a:t>
            </a:r>
            <a:r>
              <a:rPr sz="12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集</a:t>
            </a: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中，KOL质量</a:t>
            </a:r>
            <a:r>
              <a:rPr sz="12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越</a:t>
            </a: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差，</a:t>
            </a:r>
            <a:r>
              <a:rPr sz="12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批</a:t>
            </a: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量刷</a:t>
            </a:r>
            <a:r>
              <a:rPr sz="12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粉</a:t>
            </a: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）。</a:t>
            </a:r>
            <a:r>
              <a:rPr sz="12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</a:t>
            </a: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品获</a:t>
            </a:r>
            <a:r>
              <a:rPr sz="12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赞</a:t>
            </a: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率、</a:t>
            </a:r>
            <a:r>
              <a:rPr sz="12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</a:t>
            </a: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论率</a:t>
            </a:r>
            <a:r>
              <a:rPr sz="12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转发</a:t>
            </a:r>
            <a:r>
              <a:rPr sz="12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率</a:t>
            </a: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（值</a:t>
            </a:r>
            <a:r>
              <a:rPr sz="12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越</a:t>
            </a: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高，</a:t>
            </a:r>
            <a:r>
              <a:rPr sz="12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说</a:t>
            </a: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明作</a:t>
            </a:r>
            <a:r>
              <a:rPr sz="1200" spc="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品</a:t>
            </a: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 容越越吸引人）。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5056061" y="1862587"/>
            <a:ext cx="475298" cy="484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16510" algn="ctr">
              <a:lnSpc>
                <a:spcPct val="100000"/>
              </a:lnSpc>
              <a:spcBef>
                <a:spcPts val="100"/>
              </a:spcBef>
            </a:pPr>
            <a:r>
              <a:rPr sz="112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endParaRPr sz="112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71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获赞量</a:t>
            </a:r>
            <a:endParaRPr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690211" y="1408245"/>
            <a:ext cx="1537970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sz="1350" spc="-7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KOL</a:t>
            </a:r>
            <a:r>
              <a:rPr sz="135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评估指标选择</a:t>
            </a:r>
            <a:endParaRPr lang="zh-CN" altLang="en-US" sz="1350"/>
          </a:p>
        </p:txBody>
      </p:sp>
      <p:sp>
        <p:nvSpPr>
          <p:cNvPr id="60" name="文本框 59"/>
          <p:cNvSpPr txBox="1"/>
          <p:nvPr/>
        </p:nvSpPr>
        <p:spPr>
          <a:xfrm>
            <a:off x="3570446" y="1427771"/>
            <a:ext cx="4411980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531110" algn="just">
              <a:lnSpc>
                <a:spcPct val="100000"/>
              </a:lnSpc>
              <a:spcBef>
                <a:spcPts val="415"/>
              </a:spcBef>
              <a:tabLst>
                <a:tab pos="6849745" algn="l"/>
              </a:tabLst>
            </a:pPr>
            <a:r>
              <a:rPr sz="1350" spc="-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KOL</a:t>
            </a:r>
            <a:r>
              <a:rPr sz="135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内容评估指标选择</a:t>
            </a:r>
            <a:endParaRPr lang="zh-CN" altLang="en-US" sz="13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87241" y="355256"/>
            <a:ext cx="3527584" cy="377825"/>
          </a:xfrm>
          <a:prstGeom prst="rect">
            <a:avLst/>
          </a:prstGeom>
        </p:spPr>
        <p:txBody>
          <a:bodyPr vert="horz" wrap="square" lIns="0" tIns="90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b="1" spc="-15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自媒体</a:t>
            </a:r>
            <a:r>
              <a:rPr sz="2400" b="1" spc="-21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sz="2400" b="1" spc="-114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OL</a:t>
            </a:r>
            <a:r>
              <a:rPr sz="2400" b="1" spc="-15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传播效果分析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6952" y="2097854"/>
            <a:ext cx="3145631" cy="435769"/>
            <a:chOff x="1022603" y="2796539"/>
            <a:chExt cx="4194175" cy="581025"/>
          </a:xfrm>
        </p:grpSpPr>
        <p:sp>
          <p:nvSpPr>
            <p:cNvPr id="5" name="object 5"/>
            <p:cNvSpPr/>
            <p:nvPr/>
          </p:nvSpPr>
          <p:spPr>
            <a:xfrm>
              <a:off x="1028699" y="2892551"/>
              <a:ext cx="4182110" cy="302260"/>
            </a:xfrm>
            <a:custGeom>
              <a:avLst/>
              <a:gdLst/>
              <a:ahLst/>
              <a:cxnLst/>
              <a:rect l="l" t="t" r="r" b="b"/>
              <a:pathLst>
                <a:path w="4182110" h="302260">
                  <a:moveTo>
                    <a:pt x="0" y="301751"/>
                  </a:moveTo>
                  <a:lnTo>
                    <a:pt x="4181855" y="301751"/>
                  </a:lnTo>
                </a:path>
                <a:path w="4182110" h="302260">
                  <a:moveTo>
                    <a:pt x="0" y="150875"/>
                  </a:moveTo>
                  <a:lnTo>
                    <a:pt x="4181855" y="150875"/>
                  </a:lnTo>
                </a:path>
                <a:path w="4182110" h="302260">
                  <a:moveTo>
                    <a:pt x="0" y="0"/>
                  </a:moveTo>
                  <a:lnTo>
                    <a:pt x="4181855" y="0"/>
                  </a:lnTo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028699" y="2796539"/>
              <a:ext cx="4182110" cy="548640"/>
            </a:xfrm>
            <a:custGeom>
              <a:avLst/>
              <a:gdLst/>
              <a:ahLst/>
              <a:cxnLst/>
              <a:rect l="l" t="t" r="r" b="b"/>
              <a:pathLst>
                <a:path w="4182110" h="548639">
                  <a:moveTo>
                    <a:pt x="0" y="0"/>
                  </a:moveTo>
                  <a:lnTo>
                    <a:pt x="0" y="548639"/>
                  </a:lnTo>
                  <a:lnTo>
                    <a:pt x="3136391" y="548639"/>
                  </a:lnTo>
                  <a:lnTo>
                    <a:pt x="1741932" y="547115"/>
                  </a:lnTo>
                  <a:lnTo>
                    <a:pt x="1045463" y="542544"/>
                  </a:lnTo>
                  <a:lnTo>
                    <a:pt x="754634" y="527304"/>
                  </a:lnTo>
                  <a:lnTo>
                    <a:pt x="348996" y="527304"/>
                  </a:lnTo>
                  <a:lnTo>
                    <a:pt x="0" y="0"/>
                  </a:lnTo>
                  <a:close/>
                </a:path>
                <a:path w="4182110" h="548639">
                  <a:moveTo>
                    <a:pt x="4181855" y="545592"/>
                  </a:moveTo>
                  <a:lnTo>
                    <a:pt x="3832860" y="548639"/>
                  </a:lnTo>
                  <a:lnTo>
                    <a:pt x="4181855" y="548639"/>
                  </a:lnTo>
                  <a:lnTo>
                    <a:pt x="4181855" y="545592"/>
                  </a:lnTo>
                  <a:close/>
                </a:path>
                <a:path w="4182110" h="548639">
                  <a:moveTo>
                    <a:pt x="696468" y="524256"/>
                  </a:moveTo>
                  <a:lnTo>
                    <a:pt x="348996" y="527304"/>
                  </a:lnTo>
                  <a:lnTo>
                    <a:pt x="754634" y="527304"/>
                  </a:lnTo>
                  <a:lnTo>
                    <a:pt x="696468" y="524256"/>
                  </a:lnTo>
                  <a:close/>
                </a:path>
              </a:pathLst>
            </a:custGeom>
            <a:solidFill>
              <a:srgbClr val="244060"/>
            </a:solidFill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028699" y="3345179"/>
              <a:ext cx="4182110" cy="32384"/>
            </a:xfrm>
            <a:custGeom>
              <a:avLst/>
              <a:gdLst/>
              <a:ahLst/>
              <a:cxnLst/>
              <a:rect l="l" t="t" r="r" b="b"/>
              <a:pathLst>
                <a:path w="4182110" h="32385">
                  <a:moveTo>
                    <a:pt x="0" y="0"/>
                  </a:moveTo>
                  <a:lnTo>
                    <a:pt x="4181855" y="0"/>
                  </a:lnTo>
                </a:path>
                <a:path w="4182110" h="32385">
                  <a:moveTo>
                    <a:pt x="0" y="0"/>
                  </a:moveTo>
                  <a:lnTo>
                    <a:pt x="0" y="32004"/>
                  </a:lnTo>
                </a:path>
                <a:path w="4182110" h="32385">
                  <a:moveTo>
                    <a:pt x="348996" y="0"/>
                  </a:moveTo>
                  <a:lnTo>
                    <a:pt x="348996" y="32004"/>
                  </a:lnTo>
                </a:path>
                <a:path w="4182110" h="32385">
                  <a:moveTo>
                    <a:pt x="696468" y="0"/>
                  </a:moveTo>
                  <a:lnTo>
                    <a:pt x="696468" y="32004"/>
                  </a:lnTo>
                </a:path>
                <a:path w="4182110" h="32385">
                  <a:moveTo>
                    <a:pt x="1045463" y="0"/>
                  </a:moveTo>
                  <a:lnTo>
                    <a:pt x="1045463" y="32004"/>
                  </a:lnTo>
                </a:path>
                <a:path w="4182110" h="32385">
                  <a:moveTo>
                    <a:pt x="1394460" y="0"/>
                  </a:moveTo>
                  <a:lnTo>
                    <a:pt x="1394460" y="32004"/>
                  </a:lnTo>
                </a:path>
                <a:path w="4182110" h="32385">
                  <a:moveTo>
                    <a:pt x="1741932" y="0"/>
                  </a:moveTo>
                  <a:lnTo>
                    <a:pt x="1741932" y="32004"/>
                  </a:lnTo>
                </a:path>
                <a:path w="4182110" h="32385">
                  <a:moveTo>
                    <a:pt x="2090927" y="0"/>
                  </a:moveTo>
                  <a:lnTo>
                    <a:pt x="2090927" y="32004"/>
                  </a:lnTo>
                </a:path>
                <a:path w="4182110" h="32385">
                  <a:moveTo>
                    <a:pt x="2439924" y="0"/>
                  </a:moveTo>
                  <a:lnTo>
                    <a:pt x="2439924" y="32004"/>
                  </a:lnTo>
                </a:path>
                <a:path w="4182110" h="32385">
                  <a:moveTo>
                    <a:pt x="2787396" y="0"/>
                  </a:moveTo>
                  <a:lnTo>
                    <a:pt x="2787396" y="32004"/>
                  </a:lnTo>
                </a:path>
                <a:path w="4182110" h="32385">
                  <a:moveTo>
                    <a:pt x="3136391" y="0"/>
                  </a:moveTo>
                  <a:lnTo>
                    <a:pt x="3136391" y="32004"/>
                  </a:lnTo>
                </a:path>
                <a:path w="4182110" h="32385">
                  <a:moveTo>
                    <a:pt x="3485388" y="0"/>
                  </a:moveTo>
                  <a:lnTo>
                    <a:pt x="3485388" y="32004"/>
                  </a:lnTo>
                </a:path>
                <a:path w="4182110" h="32385">
                  <a:moveTo>
                    <a:pt x="3832860" y="0"/>
                  </a:moveTo>
                  <a:lnTo>
                    <a:pt x="3832860" y="32004"/>
                  </a:lnTo>
                </a:path>
                <a:path w="4182110" h="32385">
                  <a:moveTo>
                    <a:pt x="4181855" y="0"/>
                  </a:moveTo>
                  <a:lnTo>
                    <a:pt x="4181855" y="32004"/>
                  </a:lnTo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object 8"/>
          <p:cNvSpPr/>
          <p:nvPr/>
        </p:nvSpPr>
        <p:spPr>
          <a:xfrm>
            <a:off x="771525" y="2056707"/>
            <a:ext cx="3136583" cy="0"/>
          </a:xfrm>
          <a:custGeom>
            <a:avLst/>
            <a:gdLst/>
            <a:ahLst/>
            <a:cxnLst/>
            <a:rect l="l" t="t" r="r" b="b"/>
            <a:pathLst>
              <a:path w="4182110">
                <a:moveTo>
                  <a:pt x="0" y="0"/>
                </a:moveTo>
                <a:lnTo>
                  <a:pt x="4181855" y="0"/>
                </a:lnTo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3220" y="1970581"/>
            <a:ext cx="247650" cy="701675"/>
          </a:xfrm>
          <a:prstGeom prst="rect">
            <a:avLst/>
          </a:prstGeom>
        </p:spPr>
        <p:txBody>
          <a:bodyPr vert="horz" wrap="square" lIns="0" tIns="30956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25"/>
              </a:spcBef>
            </a:pPr>
            <a:r>
              <a:rPr sz="600" spc="-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100.0%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230"/>
              </a:spcBef>
            </a:pP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75.0%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225"/>
              </a:spcBef>
            </a:pP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50.0%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230"/>
              </a:spcBef>
            </a:pP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25.0%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230"/>
              </a:spcBef>
            </a:pPr>
            <a:r>
              <a:rPr sz="600" spc="-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0.0%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0677" y="2543719"/>
            <a:ext cx="162878" cy="10160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1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[</a:t>
            </a: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0,1]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5668" y="2543719"/>
            <a:ext cx="278130" cy="10160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[10,100)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659064" y="2543719"/>
            <a:ext cx="316706" cy="193675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[200,300)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181796" y="2543719"/>
            <a:ext cx="316706" cy="193675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[400,500)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704624" y="2543719"/>
            <a:ext cx="316706" cy="193675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[600,700)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227261" y="2543719"/>
            <a:ext cx="316706" cy="193675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[800,900)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802380" y="2543719"/>
            <a:ext cx="211455" cy="193675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10</a:t>
            </a:r>
            <a:r>
              <a:rPr sz="600" spc="-1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0</a:t>
            </a: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0+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93241" y="3762063"/>
            <a:ext cx="3246120" cy="919163"/>
            <a:chOff x="1057655" y="5015484"/>
            <a:chExt cx="4328160" cy="1225550"/>
          </a:xfrm>
        </p:grpSpPr>
        <p:sp>
          <p:nvSpPr>
            <p:cNvPr id="18" name="object 18"/>
            <p:cNvSpPr/>
            <p:nvPr/>
          </p:nvSpPr>
          <p:spPr>
            <a:xfrm>
              <a:off x="1060703" y="5152644"/>
              <a:ext cx="4320540" cy="1073150"/>
            </a:xfrm>
            <a:custGeom>
              <a:avLst/>
              <a:gdLst/>
              <a:ahLst/>
              <a:cxnLst/>
              <a:rect l="l" t="t" r="r" b="b"/>
              <a:pathLst>
                <a:path w="4320540" h="1073150">
                  <a:moveTo>
                    <a:pt x="0" y="714755"/>
                  </a:moveTo>
                  <a:lnTo>
                    <a:pt x="4320540" y="714755"/>
                  </a:lnTo>
                </a:path>
                <a:path w="4320540" h="1073150">
                  <a:moveTo>
                    <a:pt x="0" y="358139"/>
                  </a:moveTo>
                  <a:lnTo>
                    <a:pt x="4320540" y="358139"/>
                  </a:lnTo>
                </a:path>
                <a:path w="4320540" h="1073150">
                  <a:moveTo>
                    <a:pt x="0" y="0"/>
                  </a:moveTo>
                  <a:lnTo>
                    <a:pt x="4320540" y="0"/>
                  </a:lnTo>
                </a:path>
                <a:path w="4320540" h="1073150">
                  <a:moveTo>
                    <a:pt x="0" y="1072895"/>
                  </a:moveTo>
                  <a:lnTo>
                    <a:pt x="4320540" y="1072895"/>
                  </a:lnTo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072133" y="5029962"/>
              <a:ext cx="4299585" cy="1196340"/>
            </a:xfrm>
            <a:custGeom>
              <a:avLst/>
              <a:gdLst/>
              <a:ahLst/>
              <a:cxnLst/>
              <a:rect l="l" t="t" r="r" b="b"/>
              <a:pathLst>
                <a:path w="4299585" h="1196339">
                  <a:moveTo>
                    <a:pt x="0" y="1196339"/>
                  </a:moveTo>
                  <a:lnTo>
                    <a:pt x="21335" y="1196339"/>
                  </a:lnTo>
                  <a:lnTo>
                    <a:pt x="42671" y="1196339"/>
                  </a:lnTo>
                  <a:lnTo>
                    <a:pt x="64007" y="1193292"/>
                  </a:lnTo>
                  <a:lnTo>
                    <a:pt x="85343" y="1191768"/>
                  </a:lnTo>
                  <a:lnTo>
                    <a:pt x="106679" y="1194816"/>
                  </a:lnTo>
                  <a:lnTo>
                    <a:pt x="128015" y="1194816"/>
                  </a:lnTo>
                  <a:lnTo>
                    <a:pt x="149352" y="1194816"/>
                  </a:lnTo>
                  <a:lnTo>
                    <a:pt x="172212" y="1196339"/>
                  </a:lnTo>
                  <a:lnTo>
                    <a:pt x="193547" y="1193292"/>
                  </a:lnTo>
                  <a:lnTo>
                    <a:pt x="214884" y="1196339"/>
                  </a:lnTo>
                  <a:lnTo>
                    <a:pt x="236219" y="1194816"/>
                  </a:lnTo>
                  <a:lnTo>
                    <a:pt x="257556" y="1194816"/>
                  </a:lnTo>
                  <a:lnTo>
                    <a:pt x="278891" y="1194816"/>
                  </a:lnTo>
                  <a:lnTo>
                    <a:pt x="300228" y="1196339"/>
                  </a:lnTo>
                  <a:lnTo>
                    <a:pt x="321563" y="1191768"/>
                  </a:lnTo>
                  <a:lnTo>
                    <a:pt x="342900" y="1194816"/>
                  </a:lnTo>
                  <a:lnTo>
                    <a:pt x="365759" y="1196339"/>
                  </a:lnTo>
                  <a:lnTo>
                    <a:pt x="387096" y="1194816"/>
                  </a:lnTo>
                  <a:lnTo>
                    <a:pt x="408431" y="1196339"/>
                  </a:lnTo>
                  <a:lnTo>
                    <a:pt x="429768" y="1196339"/>
                  </a:lnTo>
                  <a:lnTo>
                    <a:pt x="451103" y="1194816"/>
                  </a:lnTo>
                  <a:lnTo>
                    <a:pt x="472440" y="1194816"/>
                  </a:lnTo>
                  <a:lnTo>
                    <a:pt x="493775" y="1196339"/>
                  </a:lnTo>
                  <a:lnTo>
                    <a:pt x="515112" y="1191768"/>
                  </a:lnTo>
                  <a:lnTo>
                    <a:pt x="536447" y="1196339"/>
                  </a:lnTo>
                  <a:lnTo>
                    <a:pt x="557784" y="1193292"/>
                  </a:lnTo>
                  <a:lnTo>
                    <a:pt x="580643" y="1196339"/>
                  </a:lnTo>
                  <a:lnTo>
                    <a:pt x="601979" y="1196339"/>
                  </a:lnTo>
                  <a:lnTo>
                    <a:pt x="623316" y="1194816"/>
                  </a:lnTo>
                  <a:lnTo>
                    <a:pt x="644652" y="1196339"/>
                  </a:lnTo>
                  <a:lnTo>
                    <a:pt x="665988" y="1196339"/>
                  </a:lnTo>
                  <a:lnTo>
                    <a:pt x="687323" y="1193292"/>
                  </a:lnTo>
                  <a:lnTo>
                    <a:pt x="708660" y="1193292"/>
                  </a:lnTo>
                  <a:lnTo>
                    <a:pt x="729996" y="1194816"/>
                  </a:lnTo>
                  <a:lnTo>
                    <a:pt x="751332" y="1194816"/>
                  </a:lnTo>
                  <a:lnTo>
                    <a:pt x="774191" y="1194816"/>
                  </a:lnTo>
                  <a:lnTo>
                    <a:pt x="795528" y="1196339"/>
                  </a:lnTo>
                  <a:lnTo>
                    <a:pt x="816864" y="1194816"/>
                  </a:lnTo>
                  <a:lnTo>
                    <a:pt x="838199" y="1196339"/>
                  </a:lnTo>
                  <a:lnTo>
                    <a:pt x="859535" y="1193292"/>
                  </a:lnTo>
                  <a:lnTo>
                    <a:pt x="880872" y="1194816"/>
                  </a:lnTo>
                  <a:lnTo>
                    <a:pt x="902208" y="1196339"/>
                  </a:lnTo>
                  <a:lnTo>
                    <a:pt x="923543" y="1194816"/>
                  </a:lnTo>
                  <a:lnTo>
                    <a:pt x="944879" y="1196339"/>
                  </a:lnTo>
                  <a:lnTo>
                    <a:pt x="966216" y="1194816"/>
                  </a:lnTo>
                  <a:lnTo>
                    <a:pt x="989076" y="1196339"/>
                  </a:lnTo>
                  <a:lnTo>
                    <a:pt x="1010411" y="1194816"/>
                  </a:lnTo>
                  <a:lnTo>
                    <a:pt x="1031747" y="1190244"/>
                  </a:lnTo>
                  <a:lnTo>
                    <a:pt x="1053084" y="1112520"/>
                  </a:lnTo>
                  <a:lnTo>
                    <a:pt x="1074420" y="986028"/>
                  </a:lnTo>
                  <a:lnTo>
                    <a:pt x="1095755" y="1062228"/>
                  </a:lnTo>
                  <a:lnTo>
                    <a:pt x="1117092" y="1162812"/>
                  </a:lnTo>
                  <a:lnTo>
                    <a:pt x="1138428" y="1179576"/>
                  </a:lnTo>
                  <a:lnTo>
                    <a:pt x="1159764" y="1187195"/>
                  </a:lnTo>
                  <a:lnTo>
                    <a:pt x="1182623" y="1193292"/>
                  </a:lnTo>
                  <a:lnTo>
                    <a:pt x="1203960" y="1190244"/>
                  </a:lnTo>
                  <a:lnTo>
                    <a:pt x="1225296" y="1193292"/>
                  </a:lnTo>
                  <a:lnTo>
                    <a:pt x="1246632" y="1196339"/>
                  </a:lnTo>
                  <a:lnTo>
                    <a:pt x="1267967" y="1196339"/>
                  </a:lnTo>
                  <a:lnTo>
                    <a:pt x="1289304" y="1191768"/>
                  </a:lnTo>
                  <a:lnTo>
                    <a:pt x="1310640" y="1194816"/>
                  </a:lnTo>
                  <a:lnTo>
                    <a:pt x="1331976" y="1191768"/>
                  </a:lnTo>
                  <a:lnTo>
                    <a:pt x="1353311" y="1194816"/>
                  </a:lnTo>
                  <a:lnTo>
                    <a:pt x="1374648" y="1196339"/>
                  </a:lnTo>
                  <a:lnTo>
                    <a:pt x="1397508" y="1194816"/>
                  </a:lnTo>
                  <a:lnTo>
                    <a:pt x="1418843" y="1193292"/>
                  </a:lnTo>
                  <a:lnTo>
                    <a:pt x="1440180" y="1194816"/>
                  </a:lnTo>
                  <a:lnTo>
                    <a:pt x="1461516" y="1196339"/>
                  </a:lnTo>
                  <a:lnTo>
                    <a:pt x="1482852" y="1191768"/>
                  </a:lnTo>
                  <a:lnTo>
                    <a:pt x="1504188" y="1191768"/>
                  </a:lnTo>
                  <a:lnTo>
                    <a:pt x="1525523" y="1196339"/>
                  </a:lnTo>
                  <a:lnTo>
                    <a:pt x="1546860" y="1196339"/>
                  </a:lnTo>
                  <a:lnTo>
                    <a:pt x="1568196" y="1196339"/>
                  </a:lnTo>
                  <a:lnTo>
                    <a:pt x="1591055" y="1194816"/>
                  </a:lnTo>
                  <a:lnTo>
                    <a:pt x="1612392" y="1191768"/>
                  </a:lnTo>
                  <a:lnTo>
                    <a:pt x="1633727" y="1193292"/>
                  </a:lnTo>
                  <a:lnTo>
                    <a:pt x="1655064" y="1194816"/>
                  </a:lnTo>
                  <a:lnTo>
                    <a:pt x="1676400" y="1188720"/>
                  </a:lnTo>
                  <a:lnTo>
                    <a:pt x="1697736" y="1161288"/>
                  </a:lnTo>
                  <a:lnTo>
                    <a:pt x="1719072" y="1159764"/>
                  </a:lnTo>
                  <a:lnTo>
                    <a:pt x="1740408" y="1194816"/>
                  </a:lnTo>
                  <a:lnTo>
                    <a:pt x="1761743" y="1196339"/>
                  </a:lnTo>
                  <a:lnTo>
                    <a:pt x="1783079" y="1193292"/>
                  </a:lnTo>
                  <a:lnTo>
                    <a:pt x="1805939" y="1196339"/>
                  </a:lnTo>
                  <a:lnTo>
                    <a:pt x="1827276" y="1196339"/>
                  </a:lnTo>
                  <a:lnTo>
                    <a:pt x="1848612" y="1193292"/>
                  </a:lnTo>
                  <a:lnTo>
                    <a:pt x="1869948" y="1196339"/>
                  </a:lnTo>
                  <a:lnTo>
                    <a:pt x="1891284" y="1193292"/>
                  </a:lnTo>
                  <a:lnTo>
                    <a:pt x="1912620" y="1194816"/>
                  </a:lnTo>
                  <a:lnTo>
                    <a:pt x="1933955" y="1194816"/>
                  </a:lnTo>
                  <a:lnTo>
                    <a:pt x="1955291" y="1196339"/>
                  </a:lnTo>
                  <a:lnTo>
                    <a:pt x="1976627" y="1194816"/>
                  </a:lnTo>
                  <a:lnTo>
                    <a:pt x="1999488" y="1193292"/>
                  </a:lnTo>
                  <a:lnTo>
                    <a:pt x="2020824" y="1196339"/>
                  </a:lnTo>
                  <a:lnTo>
                    <a:pt x="2042160" y="1196339"/>
                  </a:lnTo>
                  <a:lnTo>
                    <a:pt x="2063496" y="1193292"/>
                  </a:lnTo>
                  <a:lnTo>
                    <a:pt x="2084832" y="1187195"/>
                  </a:lnTo>
                  <a:lnTo>
                    <a:pt x="2106167" y="1182624"/>
                  </a:lnTo>
                  <a:lnTo>
                    <a:pt x="2127504" y="1168908"/>
                  </a:lnTo>
                  <a:lnTo>
                    <a:pt x="2148840" y="1161288"/>
                  </a:lnTo>
                  <a:lnTo>
                    <a:pt x="2170176" y="1158239"/>
                  </a:lnTo>
                  <a:lnTo>
                    <a:pt x="2191512" y="1170432"/>
                  </a:lnTo>
                  <a:lnTo>
                    <a:pt x="2214371" y="1179576"/>
                  </a:lnTo>
                  <a:lnTo>
                    <a:pt x="2235707" y="1184148"/>
                  </a:lnTo>
                  <a:lnTo>
                    <a:pt x="2257043" y="1190244"/>
                  </a:lnTo>
                  <a:lnTo>
                    <a:pt x="2278379" y="1188720"/>
                  </a:lnTo>
                  <a:lnTo>
                    <a:pt x="2299716" y="1191768"/>
                  </a:lnTo>
                  <a:lnTo>
                    <a:pt x="2321052" y="1193292"/>
                  </a:lnTo>
                  <a:lnTo>
                    <a:pt x="2342388" y="1193292"/>
                  </a:lnTo>
                  <a:lnTo>
                    <a:pt x="2363724" y="1193292"/>
                  </a:lnTo>
                  <a:lnTo>
                    <a:pt x="2385060" y="1196339"/>
                  </a:lnTo>
                  <a:lnTo>
                    <a:pt x="2407919" y="1193292"/>
                  </a:lnTo>
                  <a:lnTo>
                    <a:pt x="2429255" y="1194816"/>
                  </a:lnTo>
                  <a:lnTo>
                    <a:pt x="2450591" y="1193292"/>
                  </a:lnTo>
                  <a:lnTo>
                    <a:pt x="2471928" y="1196339"/>
                  </a:lnTo>
                  <a:lnTo>
                    <a:pt x="2493264" y="1196339"/>
                  </a:lnTo>
                  <a:lnTo>
                    <a:pt x="2514600" y="1196339"/>
                  </a:lnTo>
                  <a:lnTo>
                    <a:pt x="2535936" y="1196339"/>
                  </a:lnTo>
                  <a:lnTo>
                    <a:pt x="2557271" y="1196339"/>
                  </a:lnTo>
                  <a:lnTo>
                    <a:pt x="2578607" y="1196339"/>
                  </a:lnTo>
                  <a:lnTo>
                    <a:pt x="2599943" y="1194816"/>
                  </a:lnTo>
                  <a:lnTo>
                    <a:pt x="2622804" y="1196339"/>
                  </a:lnTo>
                  <a:lnTo>
                    <a:pt x="2644140" y="1196339"/>
                  </a:lnTo>
                  <a:lnTo>
                    <a:pt x="2665476" y="1196339"/>
                  </a:lnTo>
                  <a:lnTo>
                    <a:pt x="2686812" y="1196339"/>
                  </a:lnTo>
                  <a:lnTo>
                    <a:pt x="2708148" y="1193292"/>
                  </a:lnTo>
                  <a:lnTo>
                    <a:pt x="2729483" y="1196339"/>
                  </a:lnTo>
                  <a:lnTo>
                    <a:pt x="2750819" y="1193292"/>
                  </a:lnTo>
                  <a:lnTo>
                    <a:pt x="2772155" y="1193292"/>
                  </a:lnTo>
                  <a:lnTo>
                    <a:pt x="2793491" y="1194816"/>
                  </a:lnTo>
                  <a:lnTo>
                    <a:pt x="2816352" y="1196339"/>
                  </a:lnTo>
                  <a:lnTo>
                    <a:pt x="2837688" y="1196339"/>
                  </a:lnTo>
                  <a:lnTo>
                    <a:pt x="2859024" y="1196339"/>
                  </a:lnTo>
                  <a:lnTo>
                    <a:pt x="2880360" y="1196339"/>
                  </a:lnTo>
                  <a:lnTo>
                    <a:pt x="2901695" y="1196339"/>
                  </a:lnTo>
                  <a:lnTo>
                    <a:pt x="2923031" y="1194816"/>
                  </a:lnTo>
                  <a:lnTo>
                    <a:pt x="2944367" y="1196339"/>
                  </a:lnTo>
                  <a:lnTo>
                    <a:pt x="2965704" y="1196339"/>
                  </a:lnTo>
                  <a:lnTo>
                    <a:pt x="2987040" y="1194816"/>
                  </a:lnTo>
                  <a:lnTo>
                    <a:pt x="3008376" y="1196339"/>
                  </a:lnTo>
                  <a:lnTo>
                    <a:pt x="3031236" y="1194816"/>
                  </a:lnTo>
                  <a:lnTo>
                    <a:pt x="3052571" y="1196339"/>
                  </a:lnTo>
                  <a:lnTo>
                    <a:pt x="3073907" y="1193292"/>
                  </a:lnTo>
                  <a:lnTo>
                    <a:pt x="3095243" y="1194816"/>
                  </a:lnTo>
                  <a:lnTo>
                    <a:pt x="3116579" y="1196339"/>
                  </a:lnTo>
                  <a:lnTo>
                    <a:pt x="3137916" y="1194816"/>
                  </a:lnTo>
                  <a:lnTo>
                    <a:pt x="3159252" y="1190244"/>
                  </a:lnTo>
                  <a:lnTo>
                    <a:pt x="3180588" y="1196339"/>
                  </a:lnTo>
                  <a:lnTo>
                    <a:pt x="3201924" y="1194816"/>
                  </a:lnTo>
                  <a:lnTo>
                    <a:pt x="3224783" y="1193292"/>
                  </a:lnTo>
                  <a:lnTo>
                    <a:pt x="3246119" y="1190244"/>
                  </a:lnTo>
                  <a:lnTo>
                    <a:pt x="3267455" y="1194816"/>
                  </a:lnTo>
                  <a:lnTo>
                    <a:pt x="3288791" y="1191768"/>
                  </a:lnTo>
                  <a:lnTo>
                    <a:pt x="3310128" y="1193292"/>
                  </a:lnTo>
                  <a:lnTo>
                    <a:pt x="3331464" y="1191768"/>
                  </a:lnTo>
                  <a:lnTo>
                    <a:pt x="3352800" y="1182624"/>
                  </a:lnTo>
                  <a:lnTo>
                    <a:pt x="3374136" y="1016507"/>
                  </a:lnTo>
                  <a:lnTo>
                    <a:pt x="3395471" y="621791"/>
                  </a:lnTo>
                  <a:lnTo>
                    <a:pt x="3416807" y="0"/>
                  </a:lnTo>
                  <a:lnTo>
                    <a:pt x="3439667" y="629412"/>
                  </a:lnTo>
                  <a:lnTo>
                    <a:pt x="3461004" y="1196339"/>
                  </a:lnTo>
                  <a:lnTo>
                    <a:pt x="3482340" y="1196339"/>
                  </a:lnTo>
                  <a:lnTo>
                    <a:pt x="3503676" y="1193292"/>
                  </a:lnTo>
                  <a:lnTo>
                    <a:pt x="3525012" y="1196339"/>
                  </a:lnTo>
                  <a:lnTo>
                    <a:pt x="3546348" y="1194816"/>
                  </a:lnTo>
                  <a:lnTo>
                    <a:pt x="3567683" y="1196339"/>
                  </a:lnTo>
                  <a:lnTo>
                    <a:pt x="3589019" y="1196339"/>
                  </a:lnTo>
                  <a:lnTo>
                    <a:pt x="3739895" y="1196339"/>
                  </a:lnTo>
                  <a:lnTo>
                    <a:pt x="3761231" y="1194816"/>
                  </a:lnTo>
                  <a:lnTo>
                    <a:pt x="3782567" y="1196339"/>
                  </a:lnTo>
                  <a:lnTo>
                    <a:pt x="3803904" y="1194816"/>
                  </a:lnTo>
                  <a:lnTo>
                    <a:pt x="3825240" y="1196339"/>
                  </a:lnTo>
                  <a:lnTo>
                    <a:pt x="3848100" y="1196339"/>
                  </a:lnTo>
                  <a:lnTo>
                    <a:pt x="3869436" y="1194816"/>
                  </a:lnTo>
                  <a:lnTo>
                    <a:pt x="3890771" y="1194816"/>
                  </a:lnTo>
                  <a:lnTo>
                    <a:pt x="3912107" y="1196339"/>
                  </a:lnTo>
                  <a:lnTo>
                    <a:pt x="3933443" y="1196339"/>
                  </a:lnTo>
                  <a:lnTo>
                    <a:pt x="3954779" y="1196339"/>
                  </a:lnTo>
                  <a:lnTo>
                    <a:pt x="3976116" y="1194816"/>
                  </a:lnTo>
                  <a:lnTo>
                    <a:pt x="3997452" y="1196339"/>
                  </a:lnTo>
                  <a:lnTo>
                    <a:pt x="4018788" y="1196339"/>
                  </a:lnTo>
                  <a:lnTo>
                    <a:pt x="4041648" y="1196339"/>
                  </a:lnTo>
                  <a:lnTo>
                    <a:pt x="4062983" y="1196339"/>
                  </a:lnTo>
                  <a:lnTo>
                    <a:pt x="4084319" y="1196339"/>
                  </a:lnTo>
                  <a:lnTo>
                    <a:pt x="4105655" y="1196339"/>
                  </a:lnTo>
                  <a:lnTo>
                    <a:pt x="4126991" y="1194816"/>
                  </a:lnTo>
                  <a:lnTo>
                    <a:pt x="4148328" y="1196339"/>
                  </a:lnTo>
                  <a:lnTo>
                    <a:pt x="4169664" y="1196339"/>
                  </a:lnTo>
                  <a:lnTo>
                    <a:pt x="4191000" y="1196339"/>
                  </a:lnTo>
                  <a:lnTo>
                    <a:pt x="4212336" y="1196339"/>
                  </a:lnTo>
                  <a:lnTo>
                    <a:pt x="4233671" y="1196339"/>
                  </a:lnTo>
                  <a:lnTo>
                    <a:pt x="4256532" y="1194816"/>
                  </a:lnTo>
                  <a:lnTo>
                    <a:pt x="4277868" y="1196339"/>
                  </a:lnTo>
                  <a:lnTo>
                    <a:pt x="4299204" y="1196339"/>
                  </a:lnTo>
                </a:path>
              </a:pathLst>
            </a:custGeom>
            <a:ln w="28956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object 20"/>
          <p:cNvSpPr/>
          <p:nvPr/>
        </p:nvSpPr>
        <p:spPr>
          <a:xfrm>
            <a:off x="795527" y="3597471"/>
            <a:ext cx="3240405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6084" y="4337754"/>
            <a:ext cx="3570923" cy="56642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10.0%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525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L="64135">
              <a:lnSpc>
                <a:spcPct val="100000"/>
              </a:lnSpc>
            </a:pPr>
            <a:r>
              <a:rPr sz="600" spc="-5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0.0%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L="344170">
              <a:lnSpc>
                <a:spcPct val="100000"/>
              </a:lnSpc>
              <a:spcBef>
                <a:spcPts val="85"/>
              </a:spcBef>
            </a:pP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0 8 16 24 32 40 48 56 64 72 80 88 96 104 112 120 128 136 144 152 160 168 176 184 192</a:t>
            </a:r>
            <a:r>
              <a:rPr sz="600" spc="-11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 </a:t>
            </a: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200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6085" y="4069624"/>
            <a:ext cx="209074" cy="1936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20</a:t>
            </a:r>
            <a:r>
              <a:rPr sz="600" spc="-1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.</a:t>
            </a: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0%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6085" y="3801210"/>
            <a:ext cx="209074" cy="1936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30</a:t>
            </a:r>
            <a:r>
              <a:rPr sz="600" spc="-1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.</a:t>
            </a: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0%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6085" y="3533082"/>
            <a:ext cx="209074" cy="1936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40</a:t>
            </a:r>
            <a:r>
              <a:rPr sz="600" spc="-1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.</a:t>
            </a:r>
            <a:r>
              <a:rPr sz="60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0%</a:t>
            </a:r>
            <a:endParaRPr sz="60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2930" y="1415483"/>
            <a:ext cx="3547110" cy="19431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33337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050" spc="-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Ann</a:t>
            </a:r>
            <a:r>
              <a:rPr sz="1050" spc="-1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said粉丝有效粉丝量</a:t>
            </a:r>
            <a:endParaRPr sz="105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2642" y="2984823"/>
            <a:ext cx="3503295" cy="1949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3428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sz="1050" spc="-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Ann</a:t>
            </a:r>
            <a:r>
              <a:rPr sz="1050" spc="-1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said粉丝关注离散度</a:t>
            </a:r>
            <a:endParaRPr sz="105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42001" y="3358012"/>
            <a:ext cx="1322546" cy="1708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0476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变异离散系数值=0.53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567625" y="1788197"/>
            <a:ext cx="1174433" cy="170815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0476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无效粉丝率=90.8%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202305" y="3607186"/>
            <a:ext cx="350519" cy="14795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476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70.3%</a:t>
            </a: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5698" y="1398338"/>
            <a:ext cx="1943100" cy="3455289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4296536" y="2341313"/>
            <a:ext cx="2073593" cy="0"/>
          </a:xfrm>
          <a:custGeom>
            <a:avLst/>
            <a:gdLst/>
            <a:ahLst/>
            <a:cxnLst/>
            <a:rect l="l" t="t" r="r" b="b"/>
            <a:pathLst>
              <a:path w="2764790">
                <a:moveTo>
                  <a:pt x="0" y="0"/>
                </a:moveTo>
                <a:lnTo>
                  <a:pt x="2764536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296536" y="3622616"/>
            <a:ext cx="2073593" cy="0"/>
          </a:xfrm>
          <a:custGeom>
            <a:avLst/>
            <a:gdLst/>
            <a:ahLst/>
            <a:cxnLst/>
            <a:rect l="l" t="t" r="r" b="b"/>
            <a:pathLst>
              <a:path w="2764790">
                <a:moveTo>
                  <a:pt x="0" y="0"/>
                </a:moveTo>
                <a:lnTo>
                  <a:pt x="2764536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12539" y="4721040"/>
            <a:ext cx="2073593" cy="0"/>
          </a:xfrm>
          <a:custGeom>
            <a:avLst/>
            <a:gdLst/>
            <a:ahLst/>
            <a:cxnLst/>
            <a:rect l="l" t="t" r="r" b="b"/>
            <a:pathLst>
              <a:path w="2764790">
                <a:moveTo>
                  <a:pt x="0" y="0"/>
                </a:moveTo>
                <a:lnTo>
                  <a:pt x="2764536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49764" y="817618"/>
            <a:ext cx="7093268" cy="578042"/>
          </a:xfrm>
          <a:prstGeom prst="rect">
            <a:avLst/>
          </a:prstGeom>
        </p:spPr>
        <p:txBody>
          <a:bodyPr vert="horz" wrap="square" lIns="0" tIns="92392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70"/>
              </a:spcBef>
              <a:buFont typeface="Wingdings" panose="05000000000000000000" charset="0"/>
              <a:buChar char="Ø"/>
              <a:tabLst>
                <a:tab pos="299085" algn="l"/>
                <a:tab pos="299720" algn="l"/>
              </a:tabLst>
            </a:pP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Ann said</a:t>
            </a:r>
            <a:r>
              <a:rPr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显示粉丝</a:t>
            </a:r>
            <a:r>
              <a:rPr sz="1200" spc="-1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量</a:t>
            </a:r>
            <a:r>
              <a:rPr sz="12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115.1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万，</a:t>
            </a:r>
            <a:r>
              <a:rPr sz="1200" spc="-5" dirty="0">
                <a:solidFill>
                  <a:srgbClr val="0476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实际有效粉丝量10.5</a:t>
            </a:r>
            <a:r>
              <a:rPr sz="1200" spc="5" dirty="0">
                <a:solidFill>
                  <a:srgbClr val="0476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，粉</a:t>
            </a:r>
            <a:r>
              <a:rPr sz="1200" spc="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丝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关注</a:t>
            </a:r>
            <a:r>
              <a:rPr sz="1200" spc="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离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散系数</a:t>
            </a:r>
            <a:r>
              <a:rPr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0.53，</a:t>
            </a:r>
            <a:r>
              <a:rPr sz="1200" spc="-5" dirty="0">
                <a:solidFill>
                  <a:srgbClr val="0476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批量</a:t>
            </a:r>
            <a:r>
              <a:rPr sz="1200" spc="5" dirty="0">
                <a:solidFill>
                  <a:srgbClr val="0476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刷</a:t>
            </a:r>
            <a:r>
              <a:rPr sz="1200" spc="-5" dirty="0">
                <a:solidFill>
                  <a:srgbClr val="0476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粉操</a:t>
            </a:r>
            <a:r>
              <a:rPr sz="1200" spc="5" dirty="0">
                <a:solidFill>
                  <a:srgbClr val="0476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</a:t>
            </a:r>
            <a:r>
              <a:rPr sz="1200" spc="-5" dirty="0">
                <a:solidFill>
                  <a:srgbClr val="0476E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明显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16230" indent="-287020">
              <a:lnSpc>
                <a:spcPct val="100000"/>
              </a:lnSpc>
              <a:spcBef>
                <a:spcPts val="865"/>
              </a:spcBef>
              <a:buFont typeface="Wingdings" panose="05000000000000000000" charset="0"/>
              <a:buChar char="Ø"/>
              <a:tabLst>
                <a:tab pos="316230" algn="l"/>
                <a:tab pos="316865" algn="l"/>
              </a:tabLst>
            </a:pP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Ann said历史数据观测计算下，平均点赞率</a:t>
            </a:r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0.05</a:t>
            </a:r>
            <a:r>
              <a:rPr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%，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</a:t>
            </a:r>
            <a:r>
              <a:rPr sz="1200" spc="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均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转发</a:t>
            </a:r>
            <a:r>
              <a:rPr sz="1200" spc="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率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0.0</a:t>
            </a:r>
            <a:r>
              <a:rPr lang="en-US"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%，平均</a:t>
            </a:r>
            <a:r>
              <a:rPr sz="1200" spc="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论</a:t>
            </a:r>
            <a:r>
              <a:rPr sz="12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率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0.0</a:t>
            </a:r>
            <a:r>
              <a:rPr lang="en-US"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sz="12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%；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1673" y="1540070"/>
            <a:ext cx="605790" cy="60921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46244" y="2686500"/>
            <a:ext cx="606932" cy="605789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59960" y="3818069"/>
            <a:ext cx="605790" cy="606932"/>
          </a:xfrm>
          <a:prstGeom prst="rect">
            <a:avLst/>
          </a:prstGeom>
        </p:spPr>
      </p:pic>
      <p:sp>
        <p:nvSpPr>
          <p:cNvPr id="42" name="object 3"/>
          <p:cNvSpPr txBox="1"/>
          <p:nvPr/>
        </p:nvSpPr>
        <p:spPr>
          <a:xfrm>
            <a:off x="4984052" y="1512715"/>
            <a:ext cx="1347311" cy="62928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lang="zh-CN" altLang="en-US" sz="1200" b="1" spc="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平均</a:t>
            </a:r>
            <a:r>
              <a:rPr sz="1200" b="1" spc="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点赞率</a:t>
            </a:r>
            <a:r>
              <a:rPr sz="12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0.05%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8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去四分位数点赞量均值：</a:t>
            </a:r>
            <a:r>
              <a:rPr sz="825" spc="-9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825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34</a:t>
            </a:r>
            <a:endParaRPr sz="8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8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点赞率</a:t>
            </a:r>
            <a:r>
              <a:rPr sz="825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：0.05%</a:t>
            </a:r>
            <a:endParaRPr sz="8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3" name="object 5"/>
          <p:cNvSpPr txBox="1"/>
          <p:nvPr/>
        </p:nvSpPr>
        <p:spPr>
          <a:xfrm>
            <a:off x="5016722" y="2627554"/>
            <a:ext cx="1285875" cy="628650"/>
          </a:xfrm>
          <a:prstGeom prst="rect">
            <a:avLst/>
          </a:prstGeom>
        </p:spPr>
        <p:txBody>
          <a:bodyPr vert="horz" wrap="square" lIns="0" tIns="7572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lang="zh-CN" altLang="en-US" sz="1200" b="1" spc="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平均</a:t>
            </a:r>
            <a:r>
              <a:rPr sz="1200" b="1" spc="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转发率</a:t>
            </a:r>
            <a:r>
              <a:rPr sz="12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0.01%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8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去四分位数转发量均值：</a:t>
            </a:r>
            <a:r>
              <a:rPr sz="825" spc="-9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8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</a:p>
          <a:p>
            <a:pPr marL="53340">
              <a:lnSpc>
                <a:spcPct val="100000"/>
              </a:lnSpc>
              <a:spcBef>
                <a:spcPts val="395"/>
              </a:spcBef>
            </a:pPr>
            <a:r>
              <a:rPr sz="8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转发率：0.01%</a:t>
            </a:r>
          </a:p>
        </p:txBody>
      </p:sp>
      <p:sp>
        <p:nvSpPr>
          <p:cNvPr id="44" name="object 7"/>
          <p:cNvSpPr txBox="1"/>
          <p:nvPr/>
        </p:nvSpPr>
        <p:spPr>
          <a:xfrm>
            <a:off x="4984052" y="3818069"/>
            <a:ext cx="1236821" cy="628015"/>
          </a:xfrm>
          <a:prstGeom prst="rect">
            <a:avLst/>
          </a:prstGeom>
        </p:spPr>
        <p:txBody>
          <a:bodyPr vert="horz" wrap="square" lIns="0" tIns="7524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lang="zh-CN" altLang="en-US" sz="1200" b="1" spc="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平均</a:t>
            </a:r>
            <a:r>
              <a:rPr sz="1200" b="1" spc="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评论率</a:t>
            </a:r>
            <a:r>
              <a:rPr sz="12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0.01%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8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去四分位数评论量均值</a:t>
            </a:r>
            <a:r>
              <a:rPr sz="825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：4</a:t>
            </a:r>
            <a:endParaRPr sz="8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8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评论率</a:t>
            </a:r>
            <a:r>
              <a:rPr sz="825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：0.01%</a:t>
            </a:r>
            <a:endParaRPr sz="8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370415" y="404404"/>
            <a:ext cx="2170748" cy="257175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27146" rIns="0" bIns="0" rtlCol="0">
            <a:spAutoFit/>
          </a:bodyPr>
          <a:lstStyle/>
          <a:p>
            <a:pPr marL="683260">
              <a:lnSpc>
                <a:spcPct val="100000"/>
              </a:lnSpc>
              <a:spcBef>
                <a:spcPts val="285"/>
              </a:spcBef>
            </a:pPr>
            <a:r>
              <a:rPr lang="zh-CN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劣质</a:t>
            </a:r>
            <a:r>
              <a:rPr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账号事例</a:t>
            </a:r>
            <a:endParaRPr sz="15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46"/>
  <p:tag name="KSO_WM_UNIT_TYPE" val="l_h_a"/>
  <p:tag name="KSO_WM_UNIT_INDEX" val="1_4_1"/>
  <p:tag name="KSO_WM_UNIT_ID" val="diagram20165046_1*l_h_a*1_4_1"/>
  <p:tag name="KSO_WM_UNIT_LAYERLEVEL" val="1_1_1"/>
  <p:tag name="KSO_WM_UNIT_VALUE" val="40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l1-1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46"/>
  <p:tag name="KSO_WM_UNIT_TYPE" val="l_h_f"/>
  <p:tag name="KSO_WM_UNIT_INDEX" val="1_4_1"/>
  <p:tag name="KSO_WM_UNIT_ID" val="diagram20165046_1*l_h_f*1_4_1"/>
  <p:tag name="KSO_WM_UNIT_LAYERLEVEL" val="1_1_1"/>
  <p:tag name="KSO_WM_UNIT_VALUE" val="60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46"/>
  <p:tag name="KSO_WM_UNIT_TYPE" val="l_i"/>
  <p:tag name="KSO_WM_UNIT_INDEX" val="1_2"/>
  <p:tag name="KSO_WM_UNIT_ID" val="diagram20165046_1*l_i*1_2"/>
  <p:tag name="KSO_WM_UNIT_LAYERLEVEL" val="1_1"/>
  <p:tag name="KSO_WM_DIAGRAM_GROUP_CODE" val="l1-1"/>
  <p:tag name="KSO_WM_UNIT_FILL_FORE_SCHEMECOLOR_INDEX" val="5"/>
  <p:tag name="KSO_WM_UNI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46"/>
  <p:tag name="KSO_WM_UNIT_TYPE" val="l_i"/>
  <p:tag name="KSO_WM_UNIT_INDEX" val="1_3"/>
  <p:tag name="KSO_WM_UNIT_ID" val="diagram20165046_1*l_i*1_3"/>
  <p:tag name="KSO_WM_UNIT_LAYERLEVEL" val="1_1"/>
  <p:tag name="KSO_WM_DIAGRAM_GROUP_CODE" val="l1-1"/>
  <p:tag name="KSO_WM_UNIT_FILL_FORE_SCHEMECOLOR_INDEX" val="7"/>
  <p:tag name="KSO_WM_UNI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46"/>
  <p:tag name="KSO_WM_UNIT_TYPE" val="l_i"/>
  <p:tag name="KSO_WM_UNIT_INDEX" val="1_4"/>
  <p:tag name="KSO_WM_UNIT_ID" val="diagram20165046_1*l_i*1_4"/>
  <p:tag name="KSO_WM_UNIT_LAYERLEVEL" val="1_1"/>
  <p:tag name="KSO_WM_DIAGRAM_GROUP_CODE" val="l1-1"/>
  <p:tag name="KSO_WM_UNIT_FILL_FORE_SCHEMECOLOR_INDEX" val="15"/>
  <p:tag name="KSO_WM_UNI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46"/>
  <p:tag name="KSO_WM_UNIT_TYPE" val="l_i"/>
  <p:tag name="KSO_WM_UNIT_INDEX" val="1_5"/>
  <p:tag name="KSO_WM_UNIT_ID" val="diagram20165046_1*l_i*1_5"/>
  <p:tag name="KSO_WM_UNIT_LAYERLEVEL" val="1_1"/>
  <p:tag name="KSO_WM_DIAGRAM_GROUP_CODE" val="l1-1"/>
  <p:tag name="KSO_WM_UNIT_FILL_FORE_SCHEMECOLOR_INDEX" val="7"/>
  <p:tag name="KSO_WM_UNI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46"/>
  <p:tag name="KSO_WM_UNIT_TYPE" val="l_i"/>
  <p:tag name="KSO_WM_UNIT_INDEX" val="1_6"/>
  <p:tag name="KSO_WM_UNIT_ID" val="diagram20165046_1*l_i*1_6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46"/>
  <p:tag name="KSO_WM_UNIT_TYPE" val="l_i"/>
  <p:tag name="KSO_WM_UNIT_INDEX" val="1_7"/>
  <p:tag name="KSO_WM_UNIT_ID" val="diagram20165046_1*l_i*1_7"/>
  <p:tag name="KSO_WM_UNIT_LAYERLEVEL" val="1_1"/>
  <p:tag name="KSO_WM_DIAGRAM_GROUP_CODE" val="l1-1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46"/>
  <p:tag name="KSO_WM_UNIT_TYPE" val="l_i"/>
  <p:tag name="KSO_WM_UNIT_INDEX" val="1_8"/>
  <p:tag name="KSO_WM_UNIT_ID" val="diagram20165046_1*l_i*1_8"/>
  <p:tag name="KSO_WM_UNIT_LAYERLEVEL" val="1_1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46"/>
  <p:tag name="KSO_WM_UNIT_TYPE" val="l_i"/>
  <p:tag name="KSO_WM_UNIT_INDEX" val="1_9"/>
  <p:tag name="KSO_WM_UNIT_ID" val="diagram20165046_1*l_i*1_9"/>
  <p:tag name="KSO_WM_UNIT_LAYERLEVEL" val="1_1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352ceda-c141-4c42-b584-65318c7a1159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ef3c4aa-5c90-4fb2-b7e6-c7fa7a0a81f1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690,&quot;width&quot;:14710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46"/>
  <p:tag name="KSO_WM_UNIT_TYPE" val="l_h_a"/>
  <p:tag name="KSO_WM_UNIT_INDEX" val="1_1_1"/>
  <p:tag name="KSO_WM_UNIT_ID" val="diagram20165046_1*l_h_a*1_1_1"/>
  <p:tag name="KSO_WM_UNIT_LAYERLEVEL" val="1_1_1"/>
  <p:tag name="KSO_WM_UNIT_VALUE" val="40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l1-1"/>
  <p:tag name="KSO_WM_UNIT_TEXT_FILL_FORE_SCHEMECOLOR_INDEX" val="13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46"/>
  <p:tag name="KSO_WM_UNIT_TYPE" val="l_h_f"/>
  <p:tag name="KSO_WM_UNIT_INDEX" val="1_1_1"/>
  <p:tag name="KSO_WM_UNIT_ID" val="diagram20165046_1*l_h_f*1_1_1"/>
  <p:tag name="KSO_WM_UNIT_LAYERLEVEL" val="1_1_1"/>
  <p:tag name="KSO_WM_UNIT_VALUE" val="60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TEXT_FILL_FORE_SCHEMECOLOR_INDEX" val="13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46"/>
  <p:tag name="KSO_WM_UNIT_TYPE" val="l_h_a"/>
  <p:tag name="KSO_WM_UNIT_INDEX" val="1_2_1"/>
  <p:tag name="KSO_WM_UNIT_ID" val="diagram20165046_1*l_h_a*1_2_1"/>
  <p:tag name="KSO_WM_UNIT_LAYERLEVEL" val="1_1_1"/>
  <p:tag name="KSO_WM_UNIT_VALUE" val="40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l1-1"/>
  <p:tag name="KSO_WM_UNIT_TEXT_FILL_FORE_SCHEMECOLOR_INDEX" val="13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46"/>
  <p:tag name="KSO_WM_UNIT_TYPE" val="l_h_f"/>
  <p:tag name="KSO_WM_UNIT_INDEX" val="1_2_1"/>
  <p:tag name="KSO_WM_UNIT_ID" val="diagram20165046_1*l_h_f*1_2_1"/>
  <p:tag name="KSO_WM_UNIT_LAYERLEVEL" val="1_1_1"/>
  <p:tag name="KSO_WM_UNIT_VALUE" val="60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TEXT_FILL_FORE_SCHEMECOLOR_INDEX" val="13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46"/>
  <p:tag name="KSO_WM_UNIT_TYPE" val="l_h_a"/>
  <p:tag name="KSO_WM_UNIT_INDEX" val="1_3_1"/>
  <p:tag name="KSO_WM_UNIT_ID" val="diagram20165046_1*l_h_a*1_3_1"/>
  <p:tag name="KSO_WM_UNIT_LAYERLEVEL" val="1_1_1"/>
  <p:tag name="KSO_WM_UNIT_VALUE" val="40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l1-1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5046"/>
  <p:tag name="KSO_WM_UNIT_TYPE" val="l_h_f"/>
  <p:tag name="KSO_WM_UNIT_INDEX" val="1_3_1"/>
  <p:tag name="KSO_WM_UNIT_ID" val="diagram20165046_1*l_h_f*1_3_1"/>
  <p:tag name="KSO_WM_UNIT_LAYERLEVEL" val="1_1_1"/>
  <p:tag name="KSO_WM_UNIT_VALUE" val="60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3088</Words>
  <Application>Microsoft Macintosh PowerPoint</Application>
  <PresentationFormat>全屏显示(16:9)</PresentationFormat>
  <Paragraphs>742</Paragraphs>
  <Slides>33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9" baseType="lpstr">
      <vt:lpstr>Microsoft YaHei</vt:lpstr>
      <vt:lpstr>Microsoft YaHei</vt:lpstr>
      <vt:lpstr>Arial</vt:lpstr>
      <vt:lpstr>Cambria Math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自媒体KOL粉丝有效性计算模型</vt:lpstr>
      <vt:lpstr>PowerPoint 演示文稿</vt:lpstr>
      <vt:lpstr>抖音“家家试驾”效果评估分析</vt:lpstr>
      <vt:lpstr>KOL号匹配度分析</vt:lpstr>
      <vt:lpstr>大数据敏感媒体识别</vt:lpstr>
      <vt:lpstr>PowerPoint 演示文稿</vt:lpstr>
      <vt:lpstr>PowerPoint 演示文稿</vt:lpstr>
      <vt:lpstr>迪思媒体管理优势概览</vt:lpstr>
      <vt:lpstr>媒体管理系统核心功能架构</vt:lpstr>
      <vt:lpstr>数字化媒体资源管理系统-首页</vt:lpstr>
      <vt:lpstr>数字化媒体资源管理系统-媒体&amp;媒体人信息展示</vt:lpstr>
      <vt:lpstr>PowerPoint 演示文稿</vt:lpstr>
      <vt:lpstr>数字化媒体资源管理平台系统-历史合作</vt:lpstr>
      <vt:lpstr>PowerPoint 演示文稿</vt:lpstr>
      <vt:lpstr>数字化媒体资源管理平台后台管理端展开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SaaS平台数据入驻项目交付节点流程图</dc:title>
  <dc:subject>PptxGenJS Presentation</dc:subject>
  <dc:creator>Flowchart Converter</dc:creator>
  <cp:lastModifiedBy>Will</cp:lastModifiedBy>
  <cp:revision>39</cp:revision>
  <dcterms:created xsi:type="dcterms:W3CDTF">2026-02-11T02:26:44Z</dcterms:created>
  <dcterms:modified xsi:type="dcterms:W3CDTF">2026-02-24T13:38:51Z</dcterms:modified>
</cp:coreProperties>
</file>